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5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6BA87-91FF-4E6F-B405-1D2EF55147C3}" v="9" dt="2025-10-18T13:27:44.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20" d="100"/>
          <a:sy n="120" d="100"/>
        </p:scale>
        <p:origin x="1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竜典 水野" userId="74807a2e5727c53e" providerId="LiveId" clId="{B812D98C-4252-41A5-8EF4-72B215E3A13D}"/>
    <pc:docChg chg="undo custSel addSld delSld modSld">
      <pc:chgData name="竜典 水野" userId="74807a2e5727c53e" providerId="LiveId" clId="{B812D98C-4252-41A5-8EF4-72B215E3A13D}" dt="2025-10-23T10:04:05.647" v="82" actId="13926"/>
      <pc:docMkLst>
        <pc:docMk/>
      </pc:docMkLst>
      <pc:sldChg chg="addSp modSp mod">
        <pc:chgData name="竜典 水野" userId="74807a2e5727c53e" providerId="LiveId" clId="{B812D98C-4252-41A5-8EF4-72B215E3A13D}" dt="2025-10-23T10:04:05.647" v="82" actId="13926"/>
        <pc:sldMkLst>
          <pc:docMk/>
          <pc:sldMk cId="633013077" sldId="256"/>
        </pc:sldMkLst>
        <pc:spChg chg="mod">
          <ac:chgData name="竜典 水野" userId="74807a2e5727c53e" providerId="LiveId" clId="{B812D98C-4252-41A5-8EF4-72B215E3A13D}" dt="2025-10-18T13:26:34.951" v="43" actId="1076"/>
          <ac:spMkLst>
            <pc:docMk/>
            <pc:sldMk cId="633013077" sldId="256"/>
            <ac:spMk id="7" creationId="{9707B82B-FA98-DD48-3B9B-44ABE9750071}"/>
          </ac:spMkLst>
        </pc:spChg>
        <pc:spChg chg="add mod">
          <ac:chgData name="竜典 水野" userId="74807a2e5727c53e" providerId="LiveId" clId="{B812D98C-4252-41A5-8EF4-72B215E3A13D}" dt="2025-10-23T10:04:05.647" v="82" actId="13926"/>
          <ac:spMkLst>
            <pc:docMk/>
            <pc:sldMk cId="633013077" sldId="256"/>
            <ac:spMk id="8" creationId="{BCDC9489-BB7B-901A-2298-D02AA5C2C000}"/>
          </ac:spMkLst>
        </pc:spChg>
      </pc:sldChg>
      <pc:sldChg chg="addSp delSp modSp mod">
        <pc:chgData name="竜典 水野" userId="74807a2e5727c53e" providerId="LiveId" clId="{B812D98C-4252-41A5-8EF4-72B215E3A13D}" dt="2025-10-18T13:29:41.053" v="74" actId="1076"/>
        <pc:sldMkLst>
          <pc:docMk/>
          <pc:sldMk cId="135902372" sldId="258"/>
        </pc:sldMkLst>
        <pc:spChg chg="mod">
          <ac:chgData name="竜典 水野" userId="74807a2e5727c53e" providerId="LiveId" clId="{B812D98C-4252-41A5-8EF4-72B215E3A13D}" dt="2025-10-18T13:26:17.488" v="42" actId="20577"/>
          <ac:spMkLst>
            <pc:docMk/>
            <pc:sldMk cId="135902372" sldId="258"/>
            <ac:spMk id="8" creationId="{52027040-1E59-B8C7-2650-31C90FA01416}"/>
          </ac:spMkLst>
        </pc:spChg>
        <pc:spChg chg="add mod">
          <ac:chgData name="竜典 水野" userId="74807a2e5727c53e" providerId="LiveId" clId="{B812D98C-4252-41A5-8EF4-72B215E3A13D}" dt="2025-10-18T13:29:41.053" v="74" actId="1076"/>
          <ac:spMkLst>
            <pc:docMk/>
            <pc:sldMk cId="135902372" sldId="258"/>
            <ac:spMk id="12" creationId="{66F7FBA5-79B0-26A3-E014-C314FF872084}"/>
          </ac:spMkLst>
        </pc:spChg>
      </pc:sldChg>
      <pc:sldChg chg="modSp mod">
        <pc:chgData name="竜典 水野" userId="74807a2e5727c53e" providerId="LiveId" clId="{B812D98C-4252-41A5-8EF4-72B215E3A13D}" dt="2025-10-18T12:51:57.512" v="27" actId="255"/>
        <pc:sldMkLst>
          <pc:docMk/>
          <pc:sldMk cId="3191708432" sldId="259"/>
        </pc:sldMkLst>
        <pc:spChg chg="mod">
          <ac:chgData name="竜典 水野" userId="74807a2e5727c53e" providerId="LiveId" clId="{B812D98C-4252-41A5-8EF4-72B215E3A13D}" dt="2025-10-18T12:51:57.512" v="27" actId="255"/>
          <ac:spMkLst>
            <pc:docMk/>
            <pc:sldMk cId="3191708432" sldId="259"/>
            <ac:spMk id="8" creationId="{D8D95B3E-A240-85A5-C50C-3CBBEDA28CE0}"/>
          </ac:spMkLst>
        </pc:spChg>
      </pc:sldChg>
      <pc:sldChg chg="modSp mod">
        <pc:chgData name="竜典 水野" userId="74807a2e5727c53e" providerId="LiveId" clId="{B812D98C-4252-41A5-8EF4-72B215E3A13D}" dt="2025-10-18T13:26:52.484" v="45" actId="20577"/>
        <pc:sldMkLst>
          <pc:docMk/>
          <pc:sldMk cId="2579567774" sldId="260"/>
        </pc:sldMkLst>
        <pc:spChg chg="mod">
          <ac:chgData name="竜典 水野" userId="74807a2e5727c53e" providerId="LiveId" clId="{B812D98C-4252-41A5-8EF4-72B215E3A13D}" dt="2025-10-18T13:26:52.484" v="45" actId="20577"/>
          <ac:spMkLst>
            <pc:docMk/>
            <pc:sldMk cId="2579567774" sldId="260"/>
            <ac:spMk id="8" creationId="{09A002B3-FF52-E010-364E-24FD52A9D271}"/>
          </ac:spMkLst>
        </pc:spChg>
      </pc:sldChg>
      <pc:sldChg chg="modSp mod">
        <pc:chgData name="竜典 水野" userId="74807a2e5727c53e" providerId="LiveId" clId="{B812D98C-4252-41A5-8EF4-72B215E3A13D}" dt="2025-10-18T13:26:57.241" v="47" actId="20577"/>
        <pc:sldMkLst>
          <pc:docMk/>
          <pc:sldMk cId="2493243302" sldId="261"/>
        </pc:sldMkLst>
        <pc:spChg chg="mod">
          <ac:chgData name="竜典 水野" userId="74807a2e5727c53e" providerId="LiveId" clId="{B812D98C-4252-41A5-8EF4-72B215E3A13D}" dt="2025-10-18T13:26:57.241" v="47" actId="20577"/>
          <ac:spMkLst>
            <pc:docMk/>
            <pc:sldMk cId="2493243302" sldId="261"/>
            <ac:spMk id="8" creationId="{3642C6BD-D0C1-68CB-068A-B0862D19B8D7}"/>
          </ac:spMkLst>
        </pc:spChg>
      </pc:sldChg>
      <pc:sldChg chg="modSp mod">
        <pc:chgData name="竜典 水野" userId="74807a2e5727c53e" providerId="LiveId" clId="{B812D98C-4252-41A5-8EF4-72B215E3A13D}" dt="2025-10-18T12:52:17.936" v="31" actId="255"/>
        <pc:sldMkLst>
          <pc:docMk/>
          <pc:sldMk cId="1220815117" sldId="262"/>
        </pc:sldMkLst>
        <pc:spChg chg="mod">
          <ac:chgData name="竜典 水野" userId="74807a2e5727c53e" providerId="LiveId" clId="{B812D98C-4252-41A5-8EF4-72B215E3A13D}" dt="2025-10-18T12:52:17.936" v="31" actId="255"/>
          <ac:spMkLst>
            <pc:docMk/>
            <pc:sldMk cId="1220815117" sldId="262"/>
            <ac:spMk id="4" creationId="{0589DA5A-802E-9A0C-6765-B531D5A93594}"/>
          </ac:spMkLst>
        </pc:spChg>
      </pc:sldChg>
      <pc:sldChg chg="modSp mod">
        <pc:chgData name="竜典 水野" userId="74807a2e5727c53e" providerId="LiveId" clId="{B812D98C-4252-41A5-8EF4-72B215E3A13D}" dt="2025-10-18T13:27:08.414" v="49" actId="20577"/>
        <pc:sldMkLst>
          <pc:docMk/>
          <pc:sldMk cId="2470077495" sldId="263"/>
        </pc:sldMkLst>
        <pc:spChg chg="mod">
          <ac:chgData name="竜典 水野" userId="74807a2e5727c53e" providerId="LiveId" clId="{B812D98C-4252-41A5-8EF4-72B215E3A13D}" dt="2025-10-18T13:27:08.414" v="49" actId="20577"/>
          <ac:spMkLst>
            <pc:docMk/>
            <pc:sldMk cId="2470077495" sldId="263"/>
            <ac:spMk id="4" creationId="{EE7E4D35-AEBD-7CC1-A4BE-C508E2C22570}"/>
          </ac:spMkLst>
        </pc:spChg>
      </pc:sldChg>
      <pc:sldChg chg="modSp mod">
        <pc:chgData name="竜典 水野" userId="74807a2e5727c53e" providerId="LiveId" clId="{B812D98C-4252-41A5-8EF4-72B215E3A13D}" dt="2025-10-18T12:52:28.463" v="33" actId="255"/>
        <pc:sldMkLst>
          <pc:docMk/>
          <pc:sldMk cId="2515231957" sldId="264"/>
        </pc:sldMkLst>
        <pc:spChg chg="mod">
          <ac:chgData name="竜典 水野" userId="74807a2e5727c53e" providerId="LiveId" clId="{B812D98C-4252-41A5-8EF4-72B215E3A13D}" dt="2025-10-18T12:52:28.463" v="33" actId="255"/>
          <ac:spMkLst>
            <pc:docMk/>
            <pc:sldMk cId="2515231957" sldId="264"/>
            <ac:spMk id="4" creationId="{1B19BA47-E64D-F88E-5150-35E64E5731AC}"/>
          </ac:spMkLst>
        </pc:spChg>
      </pc:sldChg>
      <pc:sldChg chg="modSp mod">
        <pc:chgData name="竜典 水野" userId="74807a2e5727c53e" providerId="LiveId" clId="{B812D98C-4252-41A5-8EF4-72B215E3A13D}" dt="2025-10-18T13:27:21.400" v="51" actId="20577"/>
        <pc:sldMkLst>
          <pc:docMk/>
          <pc:sldMk cId="1518773257" sldId="265"/>
        </pc:sldMkLst>
        <pc:spChg chg="mod">
          <ac:chgData name="竜典 水野" userId="74807a2e5727c53e" providerId="LiveId" clId="{B812D98C-4252-41A5-8EF4-72B215E3A13D}" dt="2025-10-18T13:27:21.400" v="51" actId="20577"/>
          <ac:spMkLst>
            <pc:docMk/>
            <pc:sldMk cId="1518773257" sldId="265"/>
            <ac:spMk id="4" creationId="{2B0B8E1B-C960-2502-6177-EF59B41423EA}"/>
          </ac:spMkLst>
        </pc:spChg>
      </pc:sldChg>
      <pc:sldChg chg="modSp mod">
        <pc:chgData name="竜典 水野" userId="74807a2e5727c53e" providerId="LiveId" clId="{B812D98C-4252-41A5-8EF4-72B215E3A13D}" dt="2025-10-18T13:27:25.824" v="53" actId="20577"/>
        <pc:sldMkLst>
          <pc:docMk/>
          <pc:sldMk cId="1981492425" sldId="266"/>
        </pc:sldMkLst>
        <pc:spChg chg="mod">
          <ac:chgData name="竜典 水野" userId="74807a2e5727c53e" providerId="LiveId" clId="{B812D98C-4252-41A5-8EF4-72B215E3A13D}" dt="2025-10-18T13:27:25.824" v="53" actId="20577"/>
          <ac:spMkLst>
            <pc:docMk/>
            <pc:sldMk cId="1981492425" sldId="266"/>
            <ac:spMk id="4" creationId="{A1B55D31-2AE7-208F-05DD-066F4002CE8C}"/>
          </ac:spMkLst>
        </pc:spChg>
      </pc:sldChg>
      <pc:sldChg chg="modSp mod">
        <pc:chgData name="竜典 水野" userId="74807a2e5727c53e" providerId="LiveId" clId="{B812D98C-4252-41A5-8EF4-72B215E3A13D}" dt="2025-10-18T12:52:37.112" v="35" actId="255"/>
        <pc:sldMkLst>
          <pc:docMk/>
          <pc:sldMk cId="438690362" sldId="267"/>
        </pc:sldMkLst>
        <pc:spChg chg="mod">
          <ac:chgData name="竜典 水野" userId="74807a2e5727c53e" providerId="LiveId" clId="{B812D98C-4252-41A5-8EF4-72B215E3A13D}" dt="2025-10-18T12:52:37.112" v="35" actId="255"/>
          <ac:spMkLst>
            <pc:docMk/>
            <pc:sldMk cId="438690362" sldId="267"/>
            <ac:spMk id="4" creationId="{B06F330F-D547-07DA-89E0-ECEE4C225D84}"/>
          </ac:spMkLst>
        </pc:spChg>
      </pc:sldChg>
      <pc:sldChg chg="modSp mod">
        <pc:chgData name="竜典 水野" userId="74807a2e5727c53e" providerId="LiveId" clId="{B812D98C-4252-41A5-8EF4-72B215E3A13D}" dt="2025-10-18T13:27:39.296" v="54"/>
        <pc:sldMkLst>
          <pc:docMk/>
          <pc:sldMk cId="566436918" sldId="268"/>
        </pc:sldMkLst>
        <pc:spChg chg="mod">
          <ac:chgData name="竜典 水野" userId="74807a2e5727c53e" providerId="LiveId" clId="{B812D98C-4252-41A5-8EF4-72B215E3A13D}" dt="2025-10-18T13:27:39.296" v="54"/>
          <ac:spMkLst>
            <pc:docMk/>
            <pc:sldMk cId="566436918" sldId="268"/>
            <ac:spMk id="4" creationId="{33C42E9C-6828-5CE2-231F-A754FE715A07}"/>
          </ac:spMkLst>
        </pc:spChg>
      </pc:sldChg>
      <pc:sldChg chg="modSp mod">
        <pc:chgData name="竜典 水野" userId="74807a2e5727c53e" providerId="LiveId" clId="{B812D98C-4252-41A5-8EF4-72B215E3A13D}" dt="2025-10-18T13:27:44.684" v="55"/>
        <pc:sldMkLst>
          <pc:docMk/>
          <pc:sldMk cId="1343958993" sldId="269"/>
        </pc:sldMkLst>
        <pc:spChg chg="mod">
          <ac:chgData name="竜典 水野" userId="74807a2e5727c53e" providerId="LiveId" clId="{B812D98C-4252-41A5-8EF4-72B215E3A13D}" dt="2025-10-18T13:27:44.684" v="55"/>
          <ac:spMkLst>
            <pc:docMk/>
            <pc:sldMk cId="1343958993" sldId="269"/>
            <ac:spMk id="4" creationId="{B7D3999D-7AF2-04C8-642F-AF09AD547793}"/>
          </ac:spMkLst>
        </pc:spChg>
      </pc:sldChg>
      <pc:sldChg chg="modSp mod">
        <pc:chgData name="竜典 水野" userId="74807a2e5727c53e" providerId="LiveId" clId="{B812D98C-4252-41A5-8EF4-72B215E3A13D}" dt="2025-10-18T13:28:02.282" v="73" actId="20577"/>
        <pc:sldMkLst>
          <pc:docMk/>
          <pc:sldMk cId="94526844" sldId="270"/>
        </pc:sldMkLst>
        <pc:spChg chg="mod">
          <ac:chgData name="竜典 水野" userId="74807a2e5727c53e" providerId="LiveId" clId="{B812D98C-4252-41A5-8EF4-72B215E3A13D}" dt="2025-10-18T13:28:02.282" v="73" actId="20577"/>
          <ac:spMkLst>
            <pc:docMk/>
            <pc:sldMk cId="94526844" sldId="270"/>
            <ac:spMk id="4" creationId="{74470EA5-A539-1F99-387C-D78F18861976}"/>
          </ac:spMkLst>
        </pc:spChg>
      </pc:sldChg>
      <pc:sldChg chg="modSp mod">
        <pc:chgData name="竜典 水野" userId="74807a2e5727c53e" providerId="LiveId" clId="{B812D98C-4252-41A5-8EF4-72B215E3A13D}" dt="2025-10-23T09:48:51.719" v="78" actId="1076"/>
        <pc:sldMkLst>
          <pc:docMk/>
          <pc:sldMk cId="3155052782" sldId="272"/>
        </pc:sldMkLst>
        <pc:spChg chg="mod">
          <ac:chgData name="竜典 水野" userId="74807a2e5727c53e" providerId="LiveId" clId="{B812D98C-4252-41A5-8EF4-72B215E3A13D}" dt="2025-10-23T09:48:51.719" v="78" actId="1076"/>
          <ac:spMkLst>
            <pc:docMk/>
            <pc:sldMk cId="3155052782" sldId="272"/>
            <ac:spMk id="10" creationId="{58DCD49A-1005-98A6-0DA0-D81883726310}"/>
          </ac:spMkLst>
        </pc:spChg>
      </pc:sldChg>
      <pc:sldChg chg="addSp delSp modSp new del mod">
        <pc:chgData name="竜典 水野" userId="74807a2e5727c53e" providerId="LiveId" clId="{B812D98C-4252-41A5-8EF4-72B215E3A13D}" dt="2025-10-18T12:43:27.505" v="18" actId="47"/>
        <pc:sldMkLst>
          <pc:docMk/>
          <pc:sldMk cId="3357728651" sldId="27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E7746C-BC3D-D7CE-A909-475B71C688E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EF61509-F070-7020-89E1-E4BEDA2D7D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B9D22D4-5F3E-41F6-590E-0B46C2480267}"/>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A1D49CA6-D083-C3C3-6323-F04474C5C1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1262F9-D84E-5B4F-4FE4-03126A57D369}"/>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751285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BF74FB-262D-79D4-579A-144DE920671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E1EAC8A-3FE8-73D1-9335-2E4A49B492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4B7271-A2FB-36AC-F320-506E190126E6}"/>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5278A57C-9CF5-CC21-B813-51B3051CAB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8C0F41-A892-AA3C-B40F-87C924A090D5}"/>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2469755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23D03FF-000F-D036-79AA-BDF6B1DAF34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ED9D967-FA28-46D4-6EEE-E788349ED29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CE23BB-2807-83D1-E1D9-6C8AF082AE20}"/>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5AA521CB-9A41-9732-8D81-E38AF77B6E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44C87B-853A-969D-A652-CF57DFAE66FD}"/>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1862585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D22E96-645F-704D-95BB-F22E6AF1BCF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5039A6-79B0-0CEB-4A6D-A692D129048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20FCFBF-16F0-2732-5536-392CF88446C9}"/>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41CF2605-BD00-BBD8-F6C7-14717B956D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EC53E7-2074-463B-A69C-5C0A9B0A8367}"/>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1455659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22FA37-B06E-8755-4393-131DA2EFBD2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BBAD99-62EF-B978-878E-C1D9E53131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2E5CF5D-E6D1-579B-7092-45A65C00DF44}"/>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BE8764A6-BEB9-B69C-C0BD-30788F7FDE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9F165C-BAE7-5E69-F9B8-F3C51034B41B}"/>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1472370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8BAA07-CCE3-F5F6-C8BF-2BB4E9B1C30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E1A4F19-7C74-5FF1-9A84-4A2DBFA625A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524B1D5-2DEE-2572-2C82-DED0B69266A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3099BF1-609D-4F1E-543D-357BA5F83BB0}"/>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6" name="フッター プレースホルダー 5">
            <a:extLst>
              <a:ext uri="{FF2B5EF4-FFF2-40B4-BE49-F238E27FC236}">
                <a16:creationId xmlns:a16="http://schemas.microsoft.com/office/drawing/2014/main" id="{8F46C7D3-8D96-0A83-15AD-82E0EB769F1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C7FD856-B4E0-8A18-3F09-F9A5EE1994D5}"/>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288997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C2607-7777-95E8-8A82-794741C74EF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142541-E08A-9F19-9679-167D51EF80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548BC36-DCFC-F36B-D94B-ADF69A5EE8B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36B32C-40A6-5FB0-5F1D-428FEDEEAE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561331D-3530-28DD-1209-77265972C6C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2CC1817-57C0-A124-8BE7-0E1E5C3EFBAB}"/>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8" name="フッター プレースホルダー 7">
            <a:extLst>
              <a:ext uri="{FF2B5EF4-FFF2-40B4-BE49-F238E27FC236}">
                <a16:creationId xmlns:a16="http://schemas.microsoft.com/office/drawing/2014/main" id="{C59CD2F7-65E4-13C1-60F2-7D6003B0020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2ECB851-D74E-7EC5-DCD6-0F1A70973EDE}"/>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2249829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1C6C0A-FCD6-C003-C5B5-C5ADC75B648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3DB4126-BEC7-171A-629E-A7495A20FFD4}"/>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4" name="フッター プレースホルダー 3">
            <a:extLst>
              <a:ext uri="{FF2B5EF4-FFF2-40B4-BE49-F238E27FC236}">
                <a16:creationId xmlns:a16="http://schemas.microsoft.com/office/drawing/2014/main" id="{633840A7-29E1-A238-BE25-EF1D2B39A8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7EBBA93-05F2-5664-B7C7-0642EB1BFAD8}"/>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946615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5248F55-BF80-92E2-B57C-B5D2B62C30A9}"/>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3" name="フッター プレースホルダー 2">
            <a:extLst>
              <a:ext uri="{FF2B5EF4-FFF2-40B4-BE49-F238E27FC236}">
                <a16:creationId xmlns:a16="http://schemas.microsoft.com/office/drawing/2014/main" id="{32A30D24-28F7-4DA3-0441-16631F3E882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1CB9E34-FC1A-A2CB-6C52-DD1FAB42AB36}"/>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279366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03417E-60E5-AD30-05C1-83B59971F85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AD3885-CEED-F699-A205-BD6A9925BA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4754C7C-F22C-84B2-D61E-2C700A4F7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3ED7EC-FFE2-842E-C801-D3C9567932DA}"/>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6" name="フッター プレースホルダー 5">
            <a:extLst>
              <a:ext uri="{FF2B5EF4-FFF2-40B4-BE49-F238E27FC236}">
                <a16:creationId xmlns:a16="http://schemas.microsoft.com/office/drawing/2014/main" id="{983CCA27-486A-8205-D0DA-4D3B450521C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786363-073B-F70A-87C1-9D2AC073A54B}"/>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401669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0548AC-F3F3-271A-D2D6-B75E234FFA2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0AD9DF0-FF56-5516-C0C1-6168998DBF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7526892-3DDF-FD06-86B8-F54F1F68E7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ED86A97-C9E6-4D90-B3C4-231525E537C2}"/>
              </a:ext>
            </a:extLst>
          </p:cNvPr>
          <p:cNvSpPr>
            <a:spLocks noGrp="1"/>
          </p:cNvSpPr>
          <p:nvPr>
            <p:ph type="dt" sz="half" idx="10"/>
          </p:nvPr>
        </p:nvSpPr>
        <p:spPr/>
        <p:txBody>
          <a:bodyPr/>
          <a:lstStyle/>
          <a:p>
            <a:fld id="{DAB45DD0-68AA-460F-A3CA-FD4BF01BB924}" type="datetimeFigureOut">
              <a:rPr kumimoji="1" lang="ja-JP" altLang="en-US" smtClean="0"/>
              <a:t>2025/10/23</a:t>
            </a:fld>
            <a:endParaRPr kumimoji="1" lang="ja-JP" altLang="en-US"/>
          </a:p>
        </p:txBody>
      </p:sp>
      <p:sp>
        <p:nvSpPr>
          <p:cNvPr id="6" name="フッター プレースホルダー 5">
            <a:extLst>
              <a:ext uri="{FF2B5EF4-FFF2-40B4-BE49-F238E27FC236}">
                <a16:creationId xmlns:a16="http://schemas.microsoft.com/office/drawing/2014/main" id="{F4F7DA7E-698B-8BBC-6EDF-54899C3FCF3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D1EB5D6-5CCD-4728-E7C0-7DB7C9298359}"/>
              </a:ext>
            </a:extLst>
          </p:cNvPr>
          <p:cNvSpPr>
            <a:spLocks noGrp="1"/>
          </p:cNvSpPr>
          <p:nvPr>
            <p:ph type="sldNum" sz="quarter" idx="12"/>
          </p:nvPr>
        </p:nvSpPr>
        <p:spPr/>
        <p:txBody>
          <a:body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2269761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9F10818-619F-C158-FD77-8BB13C9CB0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8220062-0C24-10E6-B7C6-77F76858CB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D931E8-5766-1D76-1433-E6D4E5D6F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B45DD0-68AA-460F-A3CA-FD4BF01BB924}" type="datetimeFigureOut">
              <a:rPr kumimoji="1" lang="ja-JP" altLang="en-US" smtClean="0"/>
              <a:t>2025/10/23</a:t>
            </a:fld>
            <a:endParaRPr kumimoji="1" lang="ja-JP" altLang="en-US"/>
          </a:p>
        </p:txBody>
      </p:sp>
      <p:sp>
        <p:nvSpPr>
          <p:cNvPr id="5" name="フッター プレースホルダー 4">
            <a:extLst>
              <a:ext uri="{FF2B5EF4-FFF2-40B4-BE49-F238E27FC236}">
                <a16:creationId xmlns:a16="http://schemas.microsoft.com/office/drawing/2014/main" id="{A8ED7437-9585-3C3C-1F3D-1E0061E414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206EA6D-AFE3-B8DF-E923-AB8F169F9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393C4E-5AB7-4F2B-9F75-4301AFF662B8}" type="slidenum">
              <a:rPr kumimoji="1" lang="ja-JP" altLang="en-US" smtClean="0"/>
              <a:t>‹#›</a:t>
            </a:fld>
            <a:endParaRPr kumimoji="1" lang="ja-JP" altLang="en-US"/>
          </a:p>
        </p:txBody>
      </p:sp>
    </p:spTree>
    <p:extLst>
      <p:ext uri="{BB962C8B-B14F-4D97-AF65-F5344CB8AC3E}">
        <p14:creationId xmlns:p14="http://schemas.microsoft.com/office/powerpoint/2010/main" val="838287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a:extLst>
              <a:ext uri="{FF2B5EF4-FFF2-40B4-BE49-F238E27FC236}">
                <a16:creationId xmlns:a16="http://schemas.microsoft.com/office/drawing/2014/main" id="{F4C8AAB2-DAB6-B52E-72AA-091F6A18437C}"/>
              </a:ext>
            </a:extLst>
          </p:cNvPr>
          <p:cNvGraphicFramePr>
            <a:graphicFrameLocks noGrp="1"/>
          </p:cNvGraphicFramePr>
          <p:nvPr>
            <p:extLst>
              <p:ext uri="{D42A27DB-BD31-4B8C-83A1-F6EECF244321}">
                <p14:modId xmlns:p14="http://schemas.microsoft.com/office/powerpoint/2010/main" val="3772106818"/>
              </p:ext>
            </p:extLst>
          </p:nvPr>
        </p:nvGraphicFramePr>
        <p:xfrm>
          <a:off x="457778" y="2831463"/>
          <a:ext cx="7928575" cy="2714160"/>
        </p:xfrm>
        <a:graphic>
          <a:graphicData uri="http://schemas.openxmlformats.org/drawingml/2006/table">
            <a:tbl>
              <a:tblPr/>
              <a:tblGrid>
                <a:gridCol w="723112">
                  <a:extLst>
                    <a:ext uri="{9D8B030D-6E8A-4147-A177-3AD203B41FA5}">
                      <a16:colId xmlns:a16="http://schemas.microsoft.com/office/drawing/2014/main" val="2584212473"/>
                    </a:ext>
                  </a:extLst>
                </a:gridCol>
                <a:gridCol w="2136662">
                  <a:extLst>
                    <a:ext uri="{9D8B030D-6E8A-4147-A177-3AD203B41FA5}">
                      <a16:colId xmlns:a16="http://schemas.microsoft.com/office/drawing/2014/main" val="401187211"/>
                    </a:ext>
                  </a:extLst>
                </a:gridCol>
                <a:gridCol w="2828717">
                  <a:extLst>
                    <a:ext uri="{9D8B030D-6E8A-4147-A177-3AD203B41FA5}">
                      <a16:colId xmlns:a16="http://schemas.microsoft.com/office/drawing/2014/main" val="539923286"/>
                    </a:ext>
                  </a:extLst>
                </a:gridCol>
                <a:gridCol w="2240084">
                  <a:extLst>
                    <a:ext uri="{9D8B030D-6E8A-4147-A177-3AD203B41FA5}">
                      <a16:colId xmlns:a16="http://schemas.microsoft.com/office/drawing/2014/main" val="2415704134"/>
                    </a:ext>
                  </a:extLst>
                </a:gridCol>
              </a:tblGrid>
              <a:tr h="452360">
                <a:tc>
                  <a:txBody>
                    <a:bodyPr/>
                    <a:lstStyle/>
                    <a:p>
                      <a:pPr>
                        <a:buNone/>
                      </a:pPr>
                      <a:r>
                        <a:rPr lang="ja-JP" altLang="en-US" sz="1050"/>
                        <a:t>年度</a:t>
                      </a:r>
                    </a:p>
                  </a:txBody>
                  <a:tcPr anchor="ctr">
                    <a:lnL>
                      <a:noFill/>
                    </a:lnL>
                    <a:lnR>
                      <a:noFill/>
                    </a:lnR>
                    <a:lnT>
                      <a:noFill/>
                    </a:lnT>
                    <a:lnB>
                      <a:noFill/>
                    </a:lnB>
                    <a:noFill/>
                  </a:tcPr>
                </a:tc>
                <a:tc>
                  <a:txBody>
                    <a:bodyPr/>
                    <a:lstStyle/>
                    <a:p>
                      <a:pPr>
                        <a:buNone/>
                      </a:pPr>
                      <a:r>
                        <a:rPr lang="ja-JP" altLang="en-US" sz="1050" dirty="0"/>
                        <a:t>学習テーマ</a:t>
                      </a:r>
                    </a:p>
                  </a:txBody>
                  <a:tcPr anchor="ctr">
                    <a:lnL>
                      <a:noFill/>
                    </a:lnL>
                    <a:lnR>
                      <a:noFill/>
                    </a:lnR>
                    <a:lnT>
                      <a:noFill/>
                    </a:lnT>
                    <a:lnB>
                      <a:noFill/>
                    </a:lnB>
                    <a:noFill/>
                  </a:tcPr>
                </a:tc>
                <a:tc>
                  <a:txBody>
                    <a:bodyPr/>
                    <a:lstStyle/>
                    <a:p>
                      <a:pPr>
                        <a:buNone/>
                      </a:pPr>
                      <a:r>
                        <a:rPr lang="ja-JP" altLang="en-US" sz="1050" dirty="0"/>
                        <a:t>成長イメージ</a:t>
                      </a:r>
                    </a:p>
                  </a:txBody>
                  <a:tcPr anchor="ctr">
                    <a:lnL>
                      <a:noFill/>
                    </a:lnL>
                    <a:lnR>
                      <a:noFill/>
                    </a:lnR>
                    <a:lnT>
                      <a:noFill/>
                    </a:lnT>
                    <a:lnB>
                      <a:noFill/>
                    </a:lnB>
                    <a:noFill/>
                  </a:tcPr>
                </a:tc>
                <a:tc>
                  <a:txBody>
                    <a:bodyPr/>
                    <a:lstStyle/>
                    <a:p>
                      <a:pPr>
                        <a:buNone/>
                      </a:pPr>
                      <a:r>
                        <a:rPr lang="ja-JP" altLang="en-US" sz="1050"/>
                        <a:t>重点分野</a:t>
                      </a:r>
                    </a:p>
                  </a:txBody>
                  <a:tcPr anchor="ctr">
                    <a:lnL>
                      <a:noFill/>
                    </a:lnL>
                    <a:lnR>
                      <a:noFill/>
                    </a:lnR>
                    <a:lnT>
                      <a:noFill/>
                    </a:lnT>
                    <a:lnB>
                      <a:noFill/>
                    </a:lnB>
                    <a:noFill/>
                  </a:tcPr>
                </a:tc>
                <a:extLst>
                  <a:ext uri="{0D108BD9-81ED-4DB2-BD59-A6C34878D82A}">
                    <a16:rowId xmlns:a16="http://schemas.microsoft.com/office/drawing/2014/main" val="676790458"/>
                  </a:ext>
                </a:extLst>
              </a:tr>
              <a:tr h="452360">
                <a:tc>
                  <a:txBody>
                    <a:bodyPr/>
                    <a:lstStyle/>
                    <a:p>
                      <a:pPr>
                        <a:buNone/>
                      </a:pPr>
                      <a:r>
                        <a:rPr lang="en-US" altLang="ja-JP" sz="1050" b="1"/>
                        <a:t>1</a:t>
                      </a:r>
                      <a:r>
                        <a:rPr lang="ja-JP" altLang="en-US" sz="1050" b="1"/>
                        <a:t>年目</a:t>
                      </a:r>
                      <a:endParaRPr lang="ja-JP" altLang="en-US" sz="1050"/>
                    </a:p>
                  </a:txBody>
                  <a:tcPr anchor="ctr">
                    <a:lnL>
                      <a:noFill/>
                    </a:lnL>
                    <a:lnR>
                      <a:noFill/>
                    </a:lnR>
                    <a:lnT>
                      <a:noFill/>
                    </a:lnT>
                    <a:lnB>
                      <a:noFill/>
                    </a:lnB>
                    <a:noFill/>
                  </a:tcPr>
                </a:tc>
                <a:tc>
                  <a:txBody>
                    <a:bodyPr/>
                    <a:lstStyle/>
                    <a:p>
                      <a:pPr>
                        <a:buNone/>
                      </a:pPr>
                      <a:r>
                        <a:rPr lang="ja-JP" altLang="en-US" sz="1050" dirty="0"/>
                        <a:t>化学と農業の入り口</a:t>
                      </a:r>
                    </a:p>
                  </a:txBody>
                  <a:tcPr anchor="ctr">
                    <a:lnL>
                      <a:noFill/>
                    </a:lnL>
                    <a:lnR>
                      <a:noFill/>
                    </a:lnR>
                    <a:lnT>
                      <a:noFill/>
                    </a:lnT>
                    <a:lnB>
                      <a:noFill/>
                    </a:lnB>
                    <a:noFill/>
                  </a:tcPr>
                </a:tc>
                <a:tc>
                  <a:txBody>
                    <a:bodyPr/>
                    <a:lstStyle/>
                    <a:p>
                      <a:pPr>
                        <a:buNone/>
                      </a:pPr>
                      <a:r>
                        <a:rPr lang="ja-JP" altLang="en-US" sz="1050" dirty="0"/>
                        <a:t>化学の“言葉”がわかるようになる</a:t>
                      </a:r>
                    </a:p>
                  </a:txBody>
                  <a:tcPr anchor="ctr">
                    <a:lnL>
                      <a:noFill/>
                    </a:lnL>
                    <a:lnR>
                      <a:noFill/>
                    </a:lnR>
                    <a:lnT>
                      <a:noFill/>
                    </a:lnT>
                    <a:lnB>
                      <a:noFill/>
                    </a:lnB>
                    <a:noFill/>
                  </a:tcPr>
                </a:tc>
                <a:tc>
                  <a:txBody>
                    <a:bodyPr/>
                    <a:lstStyle/>
                    <a:p>
                      <a:pPr>
                        <a:buNone/>
                      </a:pPr>
                      <a:r>
                        <a:rPr lang="ja-JP" altLang="en-US" sz="1050"/>
                        <a:t>土・肥料・水の基礎</a:t>
                      </a:r>
                    </a:p>
                  </a:txBody>
                  <a:tcPr anchor="ctr">
                    <a:lnL>
                      <a:noFill/>
                    </a:lnL>
                    <a:lnR>
                      <a:noFill/>
                    </a:lnR>
                    <a:lnT>
                      <a:noFill/>
                    </a:lnT>
                    <a:lnB>
                      <a:noFill/>
                    </a:lnB>
                    <a:noFill/>
                  </a:tcPr>
                </a:tc>
                <a:extLst>
                  <a:ext uri="{0D108BD9-81ED-4DB2-BD59-A6C34878D82A}">
                    <a16:rowId xmlns:a16="http://schemas.microsoft.com/office/drawing/2014/main" val="801301585"/>
                  </a:ext>
                </a:extLst>
              </a:tr>
              <a:tr h="452360">
                <a:tc>
                  <a:txBody>
                    <a:bodyPr/>
                    <a:lstStyle/>
                    <a:p>
                      <a:pPr>
                        <a:buNone/>
                      </a:pPr>
                      <a:r>
                        <a:rPr lang="en-US" altLang="ja-JP" sz="1050" b="1"/>
                        <a:t>2</a:t>
                      </a:r>
                      <a:r>
                        <a:rPr lang="ja-JP" altLang="en-US" sz="1050" b="1"/>
                        <a:t>年目</a:t>
                      </a:r>
                      <a:endParaRPr lang="ja-JP" altLang="en-US" sz="1050"/>
                    </a:p>
                  </a:txBody>
                  <a:tcPr anchor="ctr">
                    <a:lnL>
                      <a:noFill/>
                    </a:lnL>
                    <a:lnR>
                      <a:noFill/>
                    </a:lnR>
                    <a:lnT>
                      <a:noFill/>
                    </a:lnT>
                    <a:lnB>
                      <a:noFill/>
                    </a:lnB>
                    <a:noFill/>
                  </a:tcPr>
                </a:tc>
                <a:tc>
                  <a:txBody>
                    <a:bodyPr/>
                    <a:lstStyle/>
                    <a:p>
                      <a:pPr>
                        <a:buNone/>
                      </a:pPr>
                      <a:r>
                        <a:rPr lang="ja-JP" altLang="en-US" sz="1050" dirty="0"/>
                        <a:t>肥料と作物のつながり</a:t>
                      </a:r>
                    </a:p>
                  </a:txBody>
                  <a:tcPr anchor="ctr">
                    <a:lnL>
                      <a:noFill/>
                    </a:lnL>
                    <a:lnR>
                      <a:noFill/>
                    </a:lnR>
                    <a:lnT>
                      <a:noFill/>
                    </a:lnT>
                    <a:lnB>
                      <a:noFill/>
                    </a:lnB>
                    <a:noFill/>
                  </a:tcPr>
                </a:tc>
                <a:tc>
                  <a:txBody>
                    <a:bodyPr/>
                    <a:lstStyle/>
                    <a:p>
                      <a:pPr>
                        <a:buNone/>
                      </a:pPr>
                      <a:r>
                        <a:rPr lang="ja-JP" altLang="en-US" sz="1050" dirty="0"/>
                        <a:t>肥料の効き方・吸収の仕組みを理解</a:t>
                      </a:r>
                    </a:p>
                  </a:txBody>
                  <a:tcPr anchor="ctr">
                    <a:lnL>
                      <a:noFill/>
                    </a:lnL>
                    <a:lnR>
                      <a:noFill/>
                    </a:lnR>
                    <a:lnT>
                      <a:noFill/>
                    </a:lnT>
                    <a:lnB>
                      <a:noFill/>
                    </a:lnB>
                    <a:noFill/>
                  </a:tcPr>
                </a:tc>
                <a:tc>
                  <a:txBody>
                    <a:bodyPr/>
                    <a:lstStyle/>
                    <a:p>
                      <a:pPr>
                        <a:buNone/>
                      </a:pPr>
                      <a:r>
                        <a:rPr lang="ja-JP" altLang="en-US" sz="1050" dirty="0"/>
                        <a:t>栄養・吸収・生理</a:t>
                      </a:r>
                    </a:p>
                  </a:txBody>
                  <a:tcPr anchor="ctr">
                    <a:lnL>
                      <a:noFill/>
                    </a:lnL>
                    <a:lnR>
                      <a:noFill/>
                    </a:lnR>
                    <a:lnT>
                      <a:noFill/>
                    </a:lnT>
                    <a:lnB>
                      <a:noFill/>
                    </a:lnB>
                    <a:noFill/>
                  </a:tcPr>
                </a:tc>
                <a:extLst>
                  <a:ext uri="{0D108BD9-81ED-4DB2-BD59-A6C34878D82A}">
                    <a16:rowId xmlns:a16="http://schemas.microsoft.com/office/drawing/2014/main" val="3741783352"/>
                  </a:ext>
                </a:extLst>
              </a:tr>
              <a:tr h="452360">
                <a:tc>
                  <a:txBody>
                    <a:bodyPr/>
                    <a:lstStyle/>
                    <a:p>
                      <a:pPr>
                        <a:buNone/>
                      </a:pPr>
                      <a:r>
                        <a:rPr lang="en-US" altLang="ja-JP" sz="1050" b="1" dirty="0"/>
                        <a:t>3</a:t>
                      </a:r>
                      <a:r>
                        <a:rPr lang="ja-JP" altLang="en-US" sz="1050" b="1" dirty="0"/>
                        <a:t>年目</a:t>
                      </a:r>
                      <a:endParaRPr lang="ja-JP" altLang="en-US" sz="1050" dirty="0"/>
                    </a:p>
                  </a:txBody>
                  <a:tcPr anchor="ctr">
                    <a:lnL>
                      <a:noFill/>
                    </a:lnL>
                    <a:lnR>
                      <a:noFill/>
                    </a:lnR>
                    <a:lnT>
                      <a:noFill/>
                    </a:lnT>
                    <a:lnB>
                      <a:noFill/>
                    </a:lnB>
                    <a:noFill/>
                  </a:tcPr>
                </a:tc>
                <a:tc>
                  <a:txBody>
                    <a:bodyPr/>
                    <a:lstStyle/>
                    <a:p>
                      <a:pPr>
                        <a:buNone/>
                      </a:pPr>
                      <a:r>
                        <a:rPr lang="ja-JP" altLang="en-US" sz="1050" dirty="0"/>
                        <a:t>土壌反応と生態系</a:t>
                      </a:r>
                    </a:p>
                  </a:txBody>
                  <a:tcPr anchor="ctr">
                    <a:lnL>
                      <a:noFill/>
                    </a:lnL>
                    <a:lnR>
                      <a:noFill/>
                    </a:lnR>
                    <a:lnT>
                      <a:noFill/>
                    </a:lnT>
                    <a:lnB>
                      <a:noFill/>
                    </a:lnB>
                    <a:noFill/>
                  </a:tcPr>
                </a:tc>
                <a:tc>
                  <a:txBody>
                    <a:bodyPr/>
                    <a:lstStyle/>
                    <a:p>
                      <a:pPr>
                        <a:buNone/>
                      </a:pPr>
                      <a:r>
                        <a:rPr lang="ja-JP" altLang="en-US" sz="1050" dirty="0"/>
                        <a:t>土の中の化学と微生物の関係を掴む</a:t>
                      </a:r>
                    </a:p>
                  </a:txBody>
                  <a:tcPr anchor="ctr">
                    <a:lnL>
                      <a:noFill/>
                    </a:lnL>
                    <a:lnR>
                      <a:noFill/>
                    </a:lnR>
                    <a:lnT>
                      <a:noFill/>
                    </a:lnT>
                    <a:lnB>
                      <a:noFill/>
                    </a:lnB>
                    <a:noFill/>
                  </a:tcPr>
                </a:tc>
                <a:tc>
                  <a:txBody>
                    <a:bodyPr/>
                    <a:lstStyle/>
                    <a:p>
                      <a:pPr>
                        <a:buNone/>
                      </a:pPr>
                      <a:r>
                        <a:rPr lang="ja-JP" altLang="en-US" sz="1050"/>
                        <a:t>酸化還元・</a:t>
                      </a:r>
                      <a:r>
                        <a:rPr lang="en-US" altLang="ja-JP" sz="1050"/>
                        <a:t>pH</a:t>
                      </a:r>
                      <a:r>
                        <a:rPr lang="ja-JP" altLang="en-US" sz="1050"/>
                        <a:t>・微生物</a:t>
                      </a:r>
                    </a:p>
                  </a:txBody>
                  <a:tcPr anchor="ctr">
                    <a:lnL>
                      <a:noFill/>
                    </a:lnL>
                    <a:lnR>
                      <a:noFill/>
                    </a:lnR>
                    <a:lnT>
                      <a:noFill/>
                    </a:lnT>
                    <a:lnB>
                      <a:noFill/>
                    </a:lnB>
                    <a:noFill/>
                  </a:tcPr>
                </a:tc>
                <a:extLst>
                  <a:ext uri="{0D108BD9-81ED-4DB2-BD59-A6C34878D82A}">
                    <a16:rowId xmlns:a16="http://schemas.microsoft.com/office/drawing/2014/main" val="2659063009"/>
                  </a:ext>
                </a:extLst>
              </a:tr>
              <a:tr h="452360">
                <a:tc>
                  <a:txBody>
                    <a:bodyPr/>
                    <a:lstStyle/>
                    <a:p>
                      <a:pPr>
                        <a:buNone/>
                      </a:pPr>
                      <a:r>
                        <a:rPr lang="en-US" altLang="ja-JP" sz="1050" b="1"/>
                        <a:t>4</a:t>
                      </a:r>
                      <a:r>
                        <a:rPr lang="ja-JP" altLang="en-US" sz="1050" b="1"/>
                        <a:t>年目</a:t>
                      </a:r>
                      <a:endParaRPr lang="ja-JP" altLang="en-US" sz="1050"/>
                    </a:p>
                  </a:txBody>
                  <a:tcPr anchor="ctr">
                    <a:lnL>
                      <a:noFill/>
                    </a:lnL>
                    <a:lnR>
                      <a:noFill/>
                    </a:lnR>
                    <a:lnT>
                      <a:noFill/>
                    </a:lnT>
                    <a:lnB>
                      <a:noFill/>
                    </a:lnB>
                    <a:noFill/>
                  </a:tcPr>
                </a:tc>
                <a:tc>
                  <a:txBody>
                    <a:bodyPr/>
                    <a:lstStyle/>
                    <a:p>
                      <a:pPr>
                        <a:buNone/>
                      </a:pPr>
                      <a:r>
                        <a:rPr lang="ja-JP" altLang="en-US" sz="1050" dirty="0"/>
                        <a:t>作物生理の化学</a:t>
                      </a:r>
                    </a:p>
                  </a:txBody>
                  <a:tcPr anchor="ctr">
                    <a:lnL>
                      <a:noFill/>
                    </a:lnL>
                    <a:lnR>
                      <a:noFill/>
                    </a:lnR>
                    <a:lnT>
                      <a:noFill/>
                    </a:lnT>
                    <a:lnB>
                      <a:noFill/>
                    </a:lnB>
                    <a:noFill/>
                  </a:tcPr>
                </a:tc>
                <a:tc>
                  <a:txBody>
                    <a:bodyPr/>
                    <a:lstStyle/>
                    <a:p>
                      <a:pPr>
                        <a:buNone/>
                      </a:pPr>
                      <a:r>
                        <a:rPr lang="ja-JP" altLang="en-US" sz="1050" dirty="0"/>
                        <a:t>光合成や代謝を数値で考えられる</a:t>
                      </a:r>
                    </a:p>
                  </a:txBody>
                  <a:tcPr anchor="ctr">
                    <a:lnL>
                      <a:noFill/>
                    </a:lnL>
                    <a:lnR>
                      <a:noFill/>
                    </a:lnR>
                    <a:lnT>
                      <a:noFill/>
                    </a:lnT>
                    <a:lnB>
                      <a:noFill/>
                    </a:lnB>
                    <a:noFill/>
                  </a:tcPr>
                </a:tc>
                <a:tc>
                  <a:txBody>
                    <a:bodyPr/>
                    <a:lstStyle/>
                    <a:p>
                      <a:pPr>
                        <a:buNone/>
                      </a:pPr>
                      <a:r>
                        <a:rPr lang="ja-JP" altLang="en-US" sz="1050" dirty="0"/>
                        <a:t>炭素・窒素・ストレス応答</a:t>
                      </a:r>
                    </a:p>
                  </a:txBody>
                  <a:tcPr anchor="ctr">
                    <a:lnL>
                      <a:noFill/>
                    </a:lnL>
                    <a:lnR>
                      <a:noFill/>
                    </a:lnR>
                    <a:lnT>
                      <a:noFill/>
                    </a:lnT>
                    <a:lnB>
                      <a:noFill/>
                    </a:lnB>
                    <a:noFill/>
                  </a:tcPr>
                </a:tc>
                <a:extLst>
                  <a:ext uri="{0D108BD9-81ED-4DB2-BD59-A6C34878D82A}">
                    <a16:rowId xmlns:a16="http://schemas.microsoft.com/office/drawing/2014/main" val="3738642301"/>
                  </a:ext>
                </a:extLst>
              </a:tr>
              <a:tr h="452360">
                <a:tc>
                  <a:txBody>
                    <a:bodyPr/>
                    <a:lstStyle/>
                    <a:p>
                      <a:pPr>
                        <a:buNone/>
                      </a:pPr>
                      <a:r>
                        <a:rPr lang="en-US" altLang="ja-JP" sz="1050" b="1"/>
                        <a:t>5</a:t>
                      </a:r>
                      <a:r>
                        <a:rPr lang="ja-JP" altLang="en-US" sz="1050" b="1"/>
                        <a:t>年目</a:t>
                      </a:r>
                      <a:endParaRPr lang="ja-JP" altLang="en-US" sz="1050"/>
                    </a:p>
                  </a:txBody>
                  <a:tcPr anchor="ctr">
                    <a:lnL>
                      <a:noFill/>
                    </a:lnL>
                    <a:lnR>
                      <a:noFill/>
                    </a:lnR>
                    <a:lnT>
                      <a:noFill/>
                    </a:lnT>
                    <a:lnB>
                      <a:noFill/>
                    </a:lnB>
                    <a:noFill/>
                  </a:tcPr>
                </a:tc>
                <a:tc>
                  <a:txBody>
                    <a:bodyPr/>
                    <a:lstStyle/>
                    <a:p>
                      <a:pPr>
                        <a:buNone/>
                      </a:pPr>
                      <a:r>
                        <a:rPr lang="ja-JP" altLang="en-US" sz="1050"/>
                        <a:t>現場応用とデータ化</a:t>
                      </a:r>
                    </a:p>
                  </a:txBody>
                  <a:tcPr anchor="ctr">
                    <a:lnL>
                      <a:noFill/>
                    </a:lnL>
                    <a:lnR>
                      <a:noFill/>
                    </a:lnR>
                    <a:lnT>
                      <a:noFill/>
                    </a:lnT>
                    <a:lnB>
                      <a:noFill/>
                    </a:lnB>
                    <a:noFill/>
                  </a:tcPr>
                </a:tc>
                <a:tc>
                  <a:txBody>
                    <a:bodyPr/>
                    <a:lstStyle/>
                    <a:p>
                      <a:pPr>
                        <a:buNone/>
                      </a:pPr>
                      <a:r>
                        <a:rPr lang="ja-JP" altLang="en-US" sz="1050"/>
                        <a:t>化学＋データで栽培を設計できる</a:t>
                      </a:r>
                    </a:p>
                  </a:txBody>
                  <a:tcPr anchor="ctr">
                    <a:lnL>
                      <a:noFill/>
                    </a:lnL>
                    <a:lnR>
                      <a:noFill/>
                    </a:lnR>
                    <a:lnT>
                      <a:noFill/>
                    </a:lnT>
                    <a:lnB>
                      <a:noFill/>
                    </a:lnB>
                    <a:noFill/>
                  </a:tcPr>
                </a:tc>
                <a:tc>
                  <a:txBody>
                    <a:bodyPr/>
                    <a:lstStyle/>
                    <a:p>
                      <a:pPr>
                        <a:buNone/>
                      </a:pPr>
                      <a:r>
                        <a:rPr lang="ja-JP" altLang="en-US" sz="1050" dirty="0"/>
                        <a:t>実証・改善・共有</a:t>
                      </a:r>
                    </a:p>
                  </a:txBody>
                  <a:tcPr anchor="ctr">
                    <a:lnL>
                      <a:noFill/>
                    </a:lnL>
                    <a:lnR>
                      <a:noFill/>
                    </a:lnR>
                    <a:lnT>
                      <a:noFill/>
                    </a:lnT>
                    <a:lnB>
                      <a:noFill/>
                    </a:lnB>
                    <a:noFill/>
                  </a:tcPr>
                </a:tc>
                <a:extLst>
                  <a:ext uri="{0D108BD9-81ED-4DB2-BD59-A6C34878D82A}">
                    <a16:rowId xmlns:a16="http://schemas.microsoft.com/office/drawing/2014/main" val="70664746"/>
                  </a:ext>
                </a:extLst>
              </a:tr>
            </a:tbl>
          </a:graphicData>
        </a:graphic>
      </p:graphicFrame>
      <p:sp>
        <p:nvSpPr>
          <p:cNvPr id="13" name="テキスト ボックス 12">
            <a:extLst>
              <a:ext uri="{FF2B5EF4-FFF2-40B4-BE49-F238E27FC236}">
                <a16:creationId xmlns:a16="http://schemas.microsoft.com/office/drawing/2014/main" id="{9EDAAA30-A24E-F952-FC35-1AD0959A838A}"/>
              </a:ext>
            </a:extLst>
          </p:cNvPr>
          <p:cNvSpPr txBox="1"/>
          <p:nvPr/>
        </p:nvSpPr>
        <p:spPr>
          <a:xfrm>
            <a:off x="215695" y="320384"/>
            <a:ext cx="6094770" cy="276999"/>
          </a:xfrm>
          <a:prstGeom prst="rect">
            <a:avLst/>
          </a:prstGeom>
          <a:noFill/>
        </p:spPr>
        <p:txBody>
          <a:bodyPr wrap="square">
            <a:spAutoFit/>
          </a:bodyPr>
          <a:lstStyle/>
          <a:p>
            <a:r>
              <a:rPr lang="ja-JP" altLang="en-US" sz="1200" b="1" dirty="0"/>
              <a:t>農業に直結する化学の基礎勉強会</a:t>
            </a:r>
            <a:r>
              <a:rPr lang="en-US" altLang="ja-JP" sz="1200" b="1" dirty="0"/>
              <a:t>《5</a:t>
            </a:r>
            <a:r>
              <a:rPr lang="ja-JP" altLang="en-US" sz="1200" b="1" dirty="0"/>
              <a:t>年間ロードマップ</a:t>
            </a:r>
            <a:r>
              <a:rPr lang="en-US" altLang="ja-JP" sz="1200" b="1" dirty="0"/>
              <a:t>》</a:t>
            </a:r>
            <a:endParaRPr lang="ja-JP" altLang="en-US" sz="1200" b="1" dirty="0"/>
          </a:p>
        </p:txBody>
      </p:sp>
      <p:sp>
        <p:nvSpPr>
          <p:cNvPr id="14" name="Rectangle 1">
            <a:extLst>
              <a:ext uri="{FF2B5EF4-FFF2-40B4-BE49-F238E27FC236}">
                <a16:creationId xmlns:a16="http://schemas.microsoft.com/office/drawing/2014/main" id="{5F487442-A583-C75D-6D77-AF441F407F0E}"/>
              </a:ext>
            </a:extLst>
          </p:cNvPr>
          <p:cNvSpPr>
            <a:spLocks noChangeArrowheads="1"/>
          </p:cNvSpPr>
          <p:nvPr/>
        </p:nvSpPr>
        <p:spPr bwMode="auto">
          <a:xfrm>
            <a:off x="457778" y="960753"/>
            <a:ext cx="4601902"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ja-JP" altLang="ja-JP" sz="1050" b="1" i="0" u="none" strike="noStrike" cap="none" normalizeH="0" baseline="0" dirty="0">
                <a:ln>
                  <a:noFill/>
                </a:ln>
                <a:solidFill>
                  <a:schemeClr val="tx1"/>
                </a:solidFill>
                <a:effectLst/>
                <a:latin typeface="Arial" panose="020B0604020202020204" pitchFamily="34" charset="0"/>
              </a:rPr>
              <a:t>期間：</a:t>
            </a:r>
            <a:r>
              <a:rPr kumimoji="0" lang="ja-JP" altLang="ja-JP" sz="1050" b="0" i="0" u="none" strike="noStrike" cap="none" normalizeH="0" baseline="0" dirty="0">
                <a:ln>
                  <a:noFill/>
                </a:ln>
                <a:solidFill>
                  <a:schemeClr val="tx1"/>
                </a:solidFill>
                <a:effectLst/>
                <a:latin typeface="Arial" panose="020B0604020202020204" pitchFamily="34" charset="0"/>
              </a:rPr>
              <a:t> 毎年10月〜翌年2月（約5か月 × 週1＝20回前後）</a:t>
            </a:r>
          </a:p>
          <a:p>
            <a:pPr marL="0" marR="0" lvl="0" indent="0" algn="l" defTabSz="914400" rtl="0" eaLnBrk="0" fontAlgn="base" latinLnBrk="0" hangingPunct="0">
              <a:lnSpc>
                <a:spcPct val="100000"/>
              </a:lnSpc>
              <a:spcBef>
                <a:spcPct val="0"/>
              </a:spcBef>
              <a:spcAft>
                <a:spcPct val="0"/>
              </a:spcAft>
              <a:buClrTx/>
              <a:buSzTx/>
              <a:tabLst/>
            </a:pPr>
            <a:r>
              <a:rPr kumimoji="0" lang="ja-JP" altLang="ja-JP" sz="1050" b="1" i="0" u="none" strike="noStrike" cap="none" normalizeH="0" baseline="0" dirty="0">
                <a:ln>
                  <a:noFill/>
                </a:ln>
                <a:solidFill>
                  <a:schemeClr val="tx1"/>
                </a:solidFill>
                <a:effectLst/>
                <a:latin typeface="Arial" panose="020B0604020202020204" pitchFamily="34" charset="0"/>
              </a:rPr>
              <a:t>構成：</a:t>
            </a:r>
            <a:endParaRPr kumimoji="0" lang="ja-JP" altLang="ja-JP" sz="105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前回の復習筆記テスト（3問・5分）</a:t>
            </a: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今回の講義＋ワーク（15分）</a:t>
            </a: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終了時の選択式ミニテスト（3問）</a:t>
            </a:r>
          </a:p>
          <a:p>
            <a:pPr marL="0" marR="0" lvl="0" indent="0" algn="l" defTabSz="914400" rtl="0" eaLnBrk="0" fontAlgn="base" latinLnBrk="0" hangingPunct="0">
              <a:lnSpc>
                <a:spcPct val="100000"/>
              </a:lnSpc>
              <a:spcBef>
                <a:spcPct val="0"/>
              </a:spcBef>
              <a:spcAft>
                <a:spcPct val="0"/>
              </a:spcAft>
              <a:buClrTx/>
              <a:buSzTx/>
              <a:tabLst/>
            </a:pPr>
            <a:r>
              <a:rPr kumimoji="0" lang="ja-JP" altLang="ja-JP" sz="1050" b="1" i="0" u="none" strike="noStrike" cap="none" normalizeH="0" baseline="0" dirty="0">
                <a:ln>
                  <a:noFill/>
                </a:ln>
                <a:solidFill>
                  <a:schemeClr val="tx1"/>
                </a:solidFill>
                <a:effectLst/>
                <a:latin typeface="Arial" panose="020B0604020202020204" pitchFamily="34" charset="0"/>
              </a:rPr>
              <a:t>目的：</a:t>
            </a:r>
            <a:endParaRPr kumimoji="0" lang="ja-JP" altLang="ja-JP" sz="105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現場で起きる“なぜ？”を化学で説明できる力を養う</a:t>
            </a: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感覚や経験に「根拠」を加え、再現性を高める</a:t>
            </a:r>
          </a:p>
          <a:p>
            <a:pPr marL="0" marR="0" lvl="0" indent="0" algn="l" defTabSz="914400" rtl="0" eaLnBrk="0" fontAlgn="base" latinLnBrk="0" hangingPunct="0">
              <a:lnSpc>
                <a:spcPct val="100000"/>
              </a:lnSpc>
              <a:spcBef>
                <a:spcPct val="0"/>
              </a:spcBef>
              <a:spcAft>
                <a:spcPct val="0"/>
              </a:spcAft>
              <a:buClrTx/>
              <a:buSzTx/>
              <a:tabLst/>
            </a:pPr>
            <a:r>
              <a:rPr kumimoji="0" lang="ja-JP" altLang="en-US" sz="1050" b="0" i="0" u="none" strike="noStrike" cap="none" normalizeH="0" baseline="0" dirty="0">
                <a:ln>
                  <a:noFill/>
                </a:ln>
                <a:solidFill>
                  <a:schemeClr val="tx1"/>
                </a:solidFill>
                <a:effectLst/>
                <a:latin typeface="Arial" panose="020B0604020202020204" pitchFamily="34" charset="0"/>
              </a:rPr>
              <a:t>　</a:t>
            </a:r>
            <a:r>
              <a:rPr kumimoji="0" lang="ja-JP" altLang="ja-JP" sz="1050" b="0" i="0" u="none" strike="noStrike" cap="none" normalizeH="0" baseline="0" dirty="0">
                <a:ln>
                  <a:noFill/>
                </a:ln>
                <a:solidFill>
                  <a:schemeClr val="tx1"/>
                </a:solidFill>
                <a:effectLst/>
                <a:latin typeface="Arial" panose="020B0604020202020204" pitchFamily="34" charset="0"/>
              </a:rPr>
              <a:t>5年後には「若手が新人に教えられる」レベルへ</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05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3983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D104F-6729-D505-6CAC-F0E20D81852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B19BA47-E64D-F88E-5150-35E64E5731AC}"/>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4</a:t>
            </a:r>
            <a:r>
              <a:rPr lang="ja-JP" altLang="en-US" sz="1050" b="1" dirty="0"/>
              <a:t>回：石灰で</a:t>
            </a:r>
            <a:r>
              <a:rPr lang="en-US" altLang="ja-JP" sz="1050" b="1" dirty="0"/>
              <a:t>pH</a:t>
            </a:r>
            <a:r>
              <a:rPr lang="ja-JP" altLang="en-US" sz="1050" b="1" dirty="0"/>
              <a:t>が上がる理由</a:t>
            </a:r>
            <a:endParaRPr lang="en-US" altLang="ja-JP" sz="1050" b="1" dirty="0"/>
          </a:p>
          <a:p>
            <a:endParaRPr lang="ja-JP" altLang="en-US" sz="1050" b="1" dirty="0"/>
          </a:p>
          <a:p>
            <a:r>
              <a:rPr lang="en-US" altLang="ja-JP" sz="1050" b="1" dirty="0"/>
              <a:t>Slide 1</a:t>
            </a:r>
            <a:r>
              <a:rPr lang="ja-JP" altLang="en-US" sz="1050" b="1" dirty="0"/>
              <a:t>｜石灰＝酸を中和する資材</a:t>
            </a:r>
            <a:endParaRPr lang="en-US" altLang="ja-JP" sz="1050" b="1" dirty="0"/>
          </a:p>
          <a:p>
            <a:endParaRPr lang="ja-JP" altLang="en-US" sz="1050" b="1" dirty="0"/>
          </a:p>
          <a:p>
            <a:r>
              <a:rPr lang="en-US" altLang="ja-JP" sz="1050" dirty="0" err="1"/>
              <a:t>CaCO</a:t>
            </a:r>
            <a:r>
              <a:rPr lang="en-US" altLang="ja-JP" sz="1050" dirty="0"/>
              <a:t>₃</a:t>
            </a:r>
            <a:r>
              <a:rPr lang="ja-JP" altLang="en-US" sz="1050" dirty="0"/>
              <a:t>＋</a:t>
            </a:r>
            <a:r>
              <a:rPr lang="en-US" altLang="ja-JP" sz="1050" dirty="0"/>
              <a:t>2H⁺ → Ca²⁺</a:t>
            </a:r>
            <a:r>
              <a:rPr lang="ja-JP" altLang="en-US" sz="1050" dirty="0"/>
              <a:t>＋</a:t>
            </a:r>
            <a:r>
              <a:rPr lang="en-US" altLang="ja-JP" sz="1050" dirty="0"/>
              <a:t>CO₂</a:t>
            </a:r>
            <a:r>
              <a:rPr lang="ja-JP" altLang="en-US" sz="1050" dirty="0"/>
              <a:t>＋</a:t>
            </a:r>
            <a:r>
              <a:rPr lang="en-US" altLang="ja-JP" sz="1050" dirty="0"/>
              <a:t>H₂O</a:t>
            </a:r>
          </a:p>
          <a:p>
            <a:endParaRPr lang="en-US" altLang="ja-JP" sz="1050" dirty="0"/>
          </a:p>
          <a:p>
            <a:r>
              <a:rPr lang="ja-JP" altLang="en-US" sz="1050" dirty="0"/>
              <a:t>酸を「食べて」</a:t>
            </a:r>
            <a:r>
              <a:rPr lang="en-US" altLang="ja-JP" sz="1050" dirty="0"/>
              <a:t>pH</a:t>
            </a:r>
            <a:r>
              <a:rPr lang="ja-JP" altLang="en-US" sz="1050" dirty="0"/>
              <a:t>を上げる反応。</a:t>
            </a:r>
          </a:p>
        </p:txBody>
      </p:sp>
    </p:spTree>
    <p:extLst>
      <p:ext uri="{BB962C8B-B14F-4D97-AF65-F5344CB8AC3E}">
        <p14:creationId xmlns:p14="http://schemas.microsoft.com/office/powerpoint/2010/main" val="251523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95828-3612-8B3C-0299-CC1F16B2D91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0B8E1B-C960-2502-6177-EF59B41423EA}"/>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4</a:t>
            </a:r>
            <a:r>
              <a:rPr lang="ja-JP" altLang="en-US" sz="1050" b="1" dirty="0"/>
              <a:t>回：石灰で</a:t>
            </a:r>
            <a:r>
              <a:rPr lang="en-US" altLang="ja-JP" sz="1050" b="1" dirty="0"/>
              <a:t>pH</a:t>
            </a:r>
            <a:r>
              <a:rPr lang="ja-JP" altLang="en-US" sz="1050" b="1" dirty="0"/>
              <a:t>が上がる理由</a:t>
            </a:r>
            <a:endParaRPr lang="en-US" altLang="ja-JP" sz="1050" b="1" dirty="0"/>
          </a:p>
          <a:p>
            <a:endParaRPr lang="en-US" altLang="ja-JP" sz="1050" b="1" dirty="0"/>
          </a:p>
          <a:p>
            <a:r>
              <a:rPr lang="en-US" altLang="ja-JP" sz="1050" b="1" dirty="0"/>
              <a:t>Slide 2</a:t>
            </a:r>
            <a:r>
              <a:rPr lang="ja-JP" altLang="en-US" sz="1050" b="1" dirty="0"/>
              <a:t>｜</a:t>
            </a:r>
            <a:r>
              <a:rPr lang="en-US" altLang="ja-JP" sz="1050" b="1" dirty="0"/>
              <a:t>Ca</a:t>
            </a:r>
            <a:r>
              <a:rPr lang="ja-JP" altLang="en-US" sz="1050" b="1" dirty="0"/>
              <a:t>のもう一つの効果</a:t>
            </a:r>
            <a:endParaRPr lang="en-US" altLang="ja-JP" sz="1050" b="1" dirty="0"/>
          </a:p>
          <a:p>
            <a:endParaRPr lang="ja-JP" altLang="en-US" sz="1050" b="1" dirty="0"/>
          </a:p>
          <a:p>
            <a:r>
              <a:rPr lang="en-US" altLang="ja-JP" sz="1050" dirty="0"/>
              <a:t>Ca</a:t>
            </a:r>
            <a:r>
              <a:rPr lang="ja-JP" altLang="en-US" sz="1050" dirty="0"/>
              <a:t>は粒をくっつけて団粒を作る。</a:t>
            </a:r>
          </a:p>
          <a:p>
            <a:endParaRPr lang="en-US" altLang="ja-JP" sz="1050" dirty="0"/>
          </a:p>
          <a:p>
            <a:r>
              <a:rPr lang="ja-JP" altLang="en-US" sz="1050" dirty="0"/>
              <a:t>根の細胞壁をつくり、病気にも強くなる。</a:t>
            </a:r>
          </a:p>
        </p:txBody>
      </p:sp>
    </p:spTree>
    <p:extLst>
      <p:ext uri="{BB962C8B-B14F-4D97-AF65-F5344CB8AC3E}">
        <p14:creationId xmlns:p14="http://schemas.microsoft.com/office/powerpoint/2010/main" val="1518773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35CD3-3043-783C-1361-39C9BD94BC6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1B55D31-2AE7-208F-05DD-066F4002CE8C}"/>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4</a:t>
            </a:r>
            <a:r>
              <a:rPr lang="ja-JP" altLang="en-US" sz="1050" b="1" dirty="0"/>
              <a:t>回：石灰で</a:t>
            </a:r>
            <a:r>
              <a:rPr lang="en-US" altLang="ja-JP" sz="1050" b="1" dirty="0"/>
              <a:t>pH</a:t>
            </a:r>
            <a:r>
              <a:rPr lang="ja-JP" altLang="en-US" sz="1050" b="1" dirty="0"/>
              <a:t>が上がる理由</a:t>
            </a:r>
            <a:endParaRPr lang="en-US" altLang="ja-JP" sz="1050" b="1" dirty="0"/>
          </a:p>
          <a:p>
            <a:endParaRPr lang="en-US" altLang="ja-JP" sz="1050" b="1" dirty="0"/>
          </a:p>
          <a:p>
            <a:r>
              <a:rPr lang="en-US" altLang="ja-JP" sz="1050" b="1" dirty="0"/>
              <a:t>Slide 3</a:t>
            </a:r>
            <a:r>
              <a:rPr lang="ja-JP" altLang="en-US" sz="1050" b="1" dirty="0"/>
              <a:t>｜施用のコツ</a:t>
            </a:r>
            <a:endParaRPr lang="en-US" altLang="ja-JP" sz="1050" b="1" dirty="0"/>
          </a:p>
          <a:p>
            <a:endParaRPr lang="ja-JP" altLang="en-US" sz="1050" b="1" dirty="0"/>
          </a:p>
          <a:p>
            <a:r>
              <a:rPr lang="ja-JP" altLang="en-US" sz="1050" dirty="0"/>
              <a:t>リン酸肥料と同時に入れない（固定化）。</a:t>
            </a:r>
          </a:p>
          <a:p>
            <a:endParaRPr lang="en-US" altLang="ja-JP" sz="1050" dirty="0"/>
          </a:p>
          <a:p>
            <a:r>
              <a:rPr lang="ja-JP" altLang="en-US" sz="1050" dirty="0"/>
              <a:t>多すぎると</a:t>
            </a:r>
            <a:r>
              <a:rPr lang="en-US" altLang="ja-JP" sz="1050" dirty="0"/>
              <a:t>Fe</a:t>
            </a:r>
            <a:r>
              <a:rPr lang="ja-JP" altLang="en-US" sz="1050" dirty="0"/>
              <a:t>・</a:t>
            </a:r>
            <a:r>
              <a:rPr lang="en-US" altLang="ja-JP" sz="1050" dirty="0"/>
              <a:t>Zn</a:t>
            </a:r>
            <a:r>
              <a:rPr lang="ja-JP" altLang="en-US" sz="1050" dirty="0"/>
              <a:t>・</a:t>
            </a:r>
            <a:r>
              <a:rPr lang="en-US" altLang="ja-JP" sz="1050" dirty="0"/>
              <a:t>B</a:t>
            </a:r>
            <a:r>
              <a:rPr lang="ja-JP" altLang="en-US" sz="1050" dirty="0"/>
              <a:t>不足に。</a:t>
            </a:r>
          </a:p>
        </p:txBody>
      </p:sp>
    </p:spTree>
    <p:extLst>
      <p:ext uri="{BB962C8B-B14F-4D97-AF65-F5344CB8AC3E}">
        <p14:creationId xmlns:p14="http://schemas.microsoft.com/office/powerpoint/2010/main" val="1981492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9C4A5-50F8-2021-5977-CB2B0A650CD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06F330F-D547-07DA-89E0-ECEE4C225D84}"/>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5</a:t>
            </a:r>
            <a:r>
              <a:rPr lang="ja-JP" altLang="en-US" sz="1050" b="1" dirty="0"/>
              <a:t>回：土の中のイオンってなに？</a:t>
            </a:r>
            <a:endParaRPr lang="en-US" altLang="ja-JP" sz="1050" b="1" dirty="0"/>
          </a:p>
          <a:p>
            <a:endParaRPr lang="ja-JP" altLang="en-US" sz="1050" b="1" dirty="0"/>
          </a:p>
          <a:p>
            <a:r>
              <a:rPr lang="en-US" altLang="ja-JP" sz="1050" b="1" dirty="0"/>
              <a:t>Slide 1</a:t>
            </a:r>
            <a:r>
              <a:rPr lang="ja-JP" altLang="en-US" sz="1050" b="1" dirty="0"/>
              <a:t>｜イオン＝電気を帯びた粒</a:t>
            </a:r>
          </a:p>
          <a:p>
            <a:endParaRPr lang="en-US" altLang="ja-JP" sz="1050" dirty="0"/>
          </a:p>
          <a:p>
            <a:r>
              <a:rPr lang="ja-JP" altLang="en-US" sz="1050" dirty="0"/>
              <a:t>肥料は水に溶けてイオンとして動く。</a:t>
            </a:r>
          </a:p>
          <a:p>
            <a:endParaRPr lang="en-US" altLang="ja-JP" sz="1050" dirty="0"/>
          </a:p>
          <a:p>
            <a:r>
              <a:rPr lang="ja-JP" altLang="en-US" sz="1050" dirty="0"/>
              <a:t>陽イオン（</a:t>
            </a:r>
            <a:r>
              <a:rPr lang="en-US" altLang="ja-JP" sz="1050" dirty="0"/>
              <a:t>Ca²⁺, K⁺, NH₄⁺</a:t>
            </a:r>
            <a:r>
              <a:rPr lang="ja-JP" altLang="en-US" sz="1050" dirty="0"/>
              <a:t>）と陰イオン（</a:t>
            </a:r>
            <a:r>
              <a:rPr lang="en-US" altLang="ja-JP" sz="1050" dirty="0"/>
              <a:t>NO₃⁻, PO₄³⁻</a:t>
            </a:r>
            <a:r>
              <a:rPr lang="ja-JP" altLang="en-US" sz="1050" dirty="0"/>
              <a:t>）。</a:t>
            </a:r>
          </a:p>
        </p:txBody>
      </p:sp>
    </p:spTree>
    <p:extLst>
      <p:ext uri="{BB962C8B-B14F-4D97-AF65-F5344CB8AC3E}">
        <p14:creationId xmlns:p14="http://schemas.microsoft.com/office/powerpoint/2010/main" val="438690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A26B9-7944-4AA4-AD6A-A9DB885D8534}"/>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3C42E9C-6828-5CE2-231F-A754FE715A07}"/>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5</a:t>
            </a:r>
            <a:r>
              <a:rPr lang="ja-JP" altLang="en-US" sz="1050" b="1" dirty="0"/>
              <a:t>回：土の中のイオンってなに？</a:t>
            </a:r>
            <a:endParaRPr lang="en-US" altLang="ja-JP" sz="1050" b="1" dirty="0"/>
          </a:p>
          <a:p>
            <a:endParaRPr lang="ja-JP" altLang="en-US" sz="1050" b="1" dirty="0"/>
          </a:p>
          <a:p>
            <a:r>
              <a:rPr lang="en-US" altLang="ja-JP" sz="1050" b="1" dirty="0"/>
              <a:t>Slide 2</a:t>
            </a:r>
            <a:r>
              <a:rPr lang="ja-JP" altLang="en-US" sz="1050" b="1" dirty="0"/>
              <a:t>｜</a:t>
            </a:r>
            <a:r>
              <a:rPr lang="en-US" altLang="ja-JP" sz="1050" b="1" dirty="0"/>
              <a:t>CEC</a:t>
            </a:r>
            <a:r>
              <a:rPr lang="ja-JP" altLang="en-US" sz="1050" b="1" dirty="0"/>
              <a:t>＝陽イオンを抱える力</a:t>
            </a:r>
            <a:endParaRPr lang="en-US" altLang="ja-JP" sz="1050" b="1" dirty="0"/>
          </a:p>
          <a:p>
            <a:endParaRPr lang="ja-JP" altLang="en-US" sz="1050" b="1" dirty="0"/>
          </a:p>
          <a:p>
            <a:r>
              <a:rPr lang="en-US" altLang="ja-JP" sz="1050" dirty="0"/>
              <a:t>CEC</a:t>
            </a:r>
            <a:r>
              <a:rPr lang="ja-JP" altLang="en-US" sz="1050" dirty="0"/>
              <a:t>（陽イオン交換容量）＝栄養をつかむ力。</a:t>
            </a:r>
          </a:p>
          <a:p>
            <a:endParaRPr lang="en-US" altLang="ja-JP" sz="1050" dirty="0"/>
          </a:p>
          <a:p>
            <a:r>
              <a:rPr lang="ja-JP" altLang="en-US" sz="1050" dirty="0"/>
              <a:t>粘土・腐植が多いほど</a:t>
            </a:r>
            <a:r>
              <a:rPr lang="en-US" altLang="ja-JP" sz="1050" dirty="0"/>
              <a:t>CEC</a:t>
            </a:r>
            <a:r>
              <a:rPr lang="ja-JP" altLang="en-US" sz="1050" dirty="0"/>
              <a:t>が高い。</a:t>
            </a:r>
          </a:p>
        </p:txBody>
      </p:sp>
    </p:spTree>
    <p:extLst>
      <p:ext uri="{BB962C8B-B14F-4D97-AF65-F5344CB8AC3E}">
        <p14:creationId xmlns:p14="http://schemas.microsoft.com/office/powerpoint/2010/main" val="566436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31797-A99E-8851-C4B2-65DF359F593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7D3999D-7AF2-04C8-642F-AF09AD547793}"/>
              </a:ext>
            </a:extLst>
          </p:cNvPr>
          <p:cNvSpPr txBox="1"/>
          <p:nvPr/>
        </p:nvSpPr>
        <p:spPr>
          <a:xfrm>
            <a:off x="365760" y="326003"/>
            <a:ext cx="10273085" cy="1223412"/>
          </a:xfrm>
          <a:prstGeom prst="rect">
            <a:avLst/>
          </a:prstGeom>
          <a:noFill/>
        </p:spPr>
        <p:txBody>
          <a:bodyPr wrap="square">
            <a:spAutoFit/>
          </a:bodyPr>
          <a:lstStyle/>
          <a:p>
            <a:r>
              <a:rPr lang="ja-JP" altLang="en-US" sz="1050" b="1" dirty="0"/>
              <a:t>第</a:t>
            </a:r>
            <a:r>
              <a:rPr lang="en-US" altLang="ja-JP" sz="1050" b="1" dirty="0"/>
              <a:t>5</a:t>
            </a:r>
            <a:r>
              <a:rPr lang="ja-JP" altLang="en-US" sz="1050" b="1" dirty="0"/>
              <a:t>回：土の中のイオンってなに？</a:t>
            </a:r>
            <a:endParaRPr lang="en-US" altLang="ja-JP" sz="1050" b="1" dirty="0"/>
          </a:p>
          <a:p>
            <a:endParaRPr lang="ja-JP" altLang="en-US" sz="1050" b="1" dirty="0"/>
          </a:p>
          <a:p>
            <a:r>
              <a:rPr lang="en-US" altLang="ja-JP" sz="1050" b="1" dirty="0"/>
              <a:t>Slide 3</a:t>
            </a:r>
            <a:r>
              <a:rPr lang="ja-JP" altLang="en-US" sz="1050" b="1" dirty="0"/>
              <a:t>｜</a:t>
            </a:r>
            <a:r>
              <a:rPr lang="en-US" altLang="ja-JP" sz="1050" b="1" dirty="0"/>
              <a:t>CEC</a:t>
            </a:r>
            <a:r>
              <a:rPr lang="ja-JP" altLang="en-US" sz="1050" b="1" dirty="0"/>
              <a:t>を高めるには？</a:t>
            </a:r>
            <a:endParaRPr lang="en-US" altLang="ja-JP" sz="1050" b="1" dirty="0"/>
          </a:p>
          <a:p>
            <a:endParaRPr lang="ja-JP" altLang="en-US" sz="1050" b="1" dirty="0"/>
          </a:p>
          <a:p>
            <a:r>
              <a:rPr lang="ja-JP" altLang="en-US" sz="1050" dirty="0"/>
              <a:t>有機物・堆肥・籾殻を継続投入。</a:t>
            </a:r>
          </a:p>
          <a:p>
            <a:endParaRPr lang="en-US" altLang="ja-JP" sz="1050" dirty="0"/>
          </a:p>
          <a:p>
            <a:r>
              <a:rPr lang="ja-JP" altLang="en-US" sz="1050" dirty="0"/>
              <a:t>“良い土”＝栄養を抱える力が強い。</a:t>
            </a:r>
          </a:p>
        </p:txBody>
      </p:sp>
    </p:spTree>
    <p:extLst>
      <p:ext uri="{BB962C8B-B14F-4D97-AF65-F5344CB8AC3E}">
        <p14:creationId xmlns:p14="http://schemas.microsoft.com/office/powerpoint/2010/main" val="1343958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1633D-EB26-C84A-BBBD-FD957699AD3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4470EA5-A539-1F99-387C-D78F18861976}"/>
              </a:ext>
            </a:extLst>
          </p:cNvPr>
          <p:cNvSpPr txBox="1"/>
          <p:nvPr/>
        </p:nvSpPr>
        <p:spPr>
          <a:xfrm>
            <a:off x="365760" y="326003"/>
            <a:ext cx="10273085" cy="1869743"/>
          </a:xfrm>
          <a:prstGeom prst="rect">
            <a:avLst/>
          </a:prstGeom>
          <a:noFill/>
        </p:spPr>
        <p:txBody>
          <a:bodyPr wrap="square">
            <a:spAutoFit/>
          </a:bodyPr>
          <a:lstStyle/>
          <a:p>
            <a:r>
              <a:rPr lang="en-US" altLang="ja-JP" sz="1050" b="1" dirty="0"/>
              <a:t>1</a:t>
            </a:r>
            <a:r>
              <a:rPr lang="ja-JP" altLang="en-US" sz="1050" b="1" dirty="0"/>
              <a:t>～</a:t>
            </a:r>
            <a:r>
              <a:rPr lang="en-US" altLang="ja-JP" sz="1050" b="1" dirty="0"/>
              <a:t>5</a:t>
            </a:r>
            <a:r>
              <a:rPr lang="ja-JP" altLang="en-US" sz="1050" b="1" dirty="0"/>
              <a:t>回まとめ</a:t>
            </a:r>
            <a:endParaRPr lang="en-US" altLang="ja-JP" sz="1050" b="1" dirty="0"/>
          </a:p>
          <a:p>
            <a:endParaRPr lang="ja-JP" altLang="en-US" sz="1050" b="1" dirty="0"/>
          </a:p>
          <a:p>
            <a:r>
              <a:rPr lang="ja-JP" altLang="en-US" sz="1050" dirty="0"/>
              <a:t>化学＝変化を読む力</a:t>
            </a:r>
            <a:endParaRPr lang="en-US" altLang="ja-JP" sz="1050" dirty="0"/>
          </a:p>
          <a:p>
            <a:endParaRPr lang="ja-JP" altLang="en-US" sz="1050" dirty="0"/>
          </a:p>
          <a:p>
            <a:r>
              <a:rPr lang="ja-JP" altLang="en-US" sz="1050" dirty="0"/>
              <a:t>土の三相は「空気・水・土粒」</a:t>
            </a:r>
          </a:p>
          <a:p>
            <a:endParaRPr lang="en-US" altLang="ja-JP" sz="1050" dirty="0"/>
          </a:p>
          <a:p>
            <a:r>
              <a:rPr lang="en-US" altLang="ja-JP" sz="1050" dirty="0"/>
              <a:t>pH</a:t>
            </a:r>
            <a:r>
              <a:rPr lang="ja-JP" altLang="en-US" sz="1050" dirty="0"/>
              <a:t>は肥料の効き方を決める</a:t>
            </a:r>
          </a:p>
          <a:p>
            <a:endParaRPr lang="en-US" altLang="ja-JP" sz="1050" dirty="0"/>
          </a:p>
          <a:p>
            <a:r>
              <a:rPr lang="ja-JP" altLang="en-US" sz="1050" dirty="0"/>
              <a:t>石灰は酸を中和する</a:t>
            </a:r>
          </a:p>
          <a:p>
            <a:endParaRPr lang="en-US" altLang="ja-JP" sz="1050" dirty="0"/>
          </a:p>
          <a:p>
            <a:r>
              <a:rPr lang="en-US" altLang="ja-JP" sz="1050" dirty="0"/>
              <a:t>CEC</a:t>
            </a:r>
            <a:r>
              <a:rPr lang="ja-JP" altLang="en-US" sz="1050" dirty="0"/>
              <a:t>は栄養をつかむ力</a:t>
            </a:r>
          </a:p>
        </p:txBody>
      </p:sp>
    </p:spTree>
    <p:extLst>
      <p:ext uri="{BB962C8B-B14F-4D97-AF65-F5344CB8AC3E}">
        <p14:creationId xmlns:p14="http://schemas.microsoft.com/office/powerpoint/2010/main" val="94526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B2639-643F-E52D-E89D-F9D40C11C821}"/>
            </a:ext>
          </a:extLst>
        </p:cNvPr>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385BCFE2-1592-D809-3963-5BD3D0D6CF6F}"/>
              </a:ext>
            </a:extLst>
          </p:cNvPr>
          <p:cNvGraphicFramePr>
            <a:graphicFrameLocks noGrp="1"/>
          </p:cNvGraphicFramePr>
          <p:nvPr>
            <p:extLst>
              <p:ext uri="{D42A27DB-BD31-4B8C-83A1-F6EECF244321}">
                <p14:modId xmlns:p14="http://schemas.microsoft.com/office/powerpoint/2010/main" val="2303020353"/>
              </p:ext>
            </p:extLst>
          </p:nvPr>
        </p:nvGraphicFramePr>
        <p:xfrm>
          <a:off x="5915905" y="482447"/>
          <a:ext cx="5912564" cy="4378209"/>
        </p:xfrm>
        <a:graphic>
          <a:graphicData uri="http://schemas.openxmlformats.org/drawingml/2006/table">
            <a:tbl>
              <a:tblPr/>
              <a:tblGrid>
                <a:gridCol w="222033">
                  <a:extLst>
                    <a:ext uri="{9D8B030D-6E8A-4147-A177-3AD203B41FA5}">
                      <a16:colId xmlns:a16="http://schemas.microsoft.com/office/drawing/2014/main" val="570501834"/>
                    </a:ext>
                  </a:extLst>
                </a:gridCol>
                <a:gridCol w="289571">
                  <a:extLst>
                    <a:ext uri="{9D8B030D-6E8A-4147-A177-3AD203B41FA5}">
                      <a16:colId xmlns:a16="http://schemas.microsoft.com/office/drawing/2014/main" val="733161767"/>
                    </a:ext>
                  </a:extLst>
                </a:gridCol>
                <a:gridCol w="2196434">
                  <a:extLst>
                    <a:ext uri="{9D8B030D-6E8A-4147-A177-3AD203B41FA5}">
                      <a16:colId xmlns:a16="http://schemas.microsoft.com/office/drawing/2014/main" val="3778490995"/>
                    </a:ext>
                  </a:extLst>
                </a:gridCol>
                <a:gridCol w="3000931">
                  <a:extLst>
                    <a:ext uri="{9D8B030D-6E8A-4147-A177-3AD203B41FA5}">
                      <a16:colId xmlns:a16="http://schemas.microsoft.com/office/drawing/2014/main" val="3181040899"/>
                    </a:ext>
                  </a:extLst>
                </a:gridCol>
                <a:gridCol w="63074">
                  <a:extLst>
                    <a:ext uri="{9D8B030D-6E8A-4147-A177-3AD203B41FA5}">
                      <a16:colId xmlns:a16="http://schemas.microsoft.com/office/drawing/2014/main" val="722265100"/>
                    </a:ext>
                  </a:extLst>
                </a:gridCol>
                <a:gridCol w="140521">
                  <a:extLst>
                    <a:ext uri="{9D8B030D-6E8A-4147-A177-3AD203B41FA5}">
                      <a16:colId xmlns:a16="http://schemas.microsoft.com/office/drawing/2014/main" val="2194375061"/>
                    </a:ext>
                  </a:extLst>
                </a:gridCol>
              </a:tblGrid>
              <a:tr h="131859">
                <a:tc>
                  <a:txBody>
                    <a:bodyPr/>
                    <a:lstStyle/>
                    <a:p>
                      <a:pPr>
                        <a:buNone/>
                      </a:pPr>
                      <a:r>
                        <a:rPr lang="ja-JP" altLang="en-US" sz="900"/>
                        <a:t>回</a:t>
                      </a:r>
                    </a:p>
                  </a:txBody>
                  <a:tcPr marL="18837" marR="18837" marT="9418" marB="9418" anchor="ctr">
                    <a:lnL>
                      <a:noFill/>
                    </a:lnL>
                    <a:lnR>
                      <a:noFill/>
                    </a:lnR>
                    <a:lnT>
                      <a:noFill/>
                    </a:lnT>
                    <a:lnB>
                      <a:noFill/>
                    </a:lnB>
                    <a:noFill/>
                  </a:tcPr>
                </a:tc>
                <a:tc>
                  <a:txBody>
                    <a:bodyPr/>
                    <a:lstStyle/>
                    <a:p>
                      <a:pPr>
                        <a:buNone/>
                      </a:pP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テーマ</a:t>
                      </a:r>
                    </a:p>
                  </a:txBody>
                  <a:tcPr marL="18837" marR="18837" marT="9418" marB="9418" anchor="ctr">
                    <a:lnL>
                      <a:noFill/>
                    </a:lnL>
                    <a:lnR>
                      <a:noFill/>
                    </a:lnR>
                    <a:lnT>
                      <a:noFill/>
                    </a:lnT>
                    <a:lnB>
                      <a:noFill/>
                    </a:lnB>
                    <a:noFill/>
                  </a:tcPr>
                </a:tc>
                <a:tc>
                  <a:txBody>
                    <a:bodyPr/>
                    <a:lstStyle/>
                    <a:p>
                      <a:pPr>
                        <a:buNone/>
                      </a:pPr>
                      <a:r>
                        <a:rPr lang="ja-JP" altLang="en-US" sz="900"/>
                        <a:t>学習ポイント</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4087284706"/>
                  </a:ext>
                </a:extLst>
              </a:tr>
              <a:tr h="244880">
                <a:tc>
                  <a:txBody>
                    <a:bodyPr/>
                    <a:lstStyle/>
                    <a:p>
                      <a:pPr>
                        <a:buNone/>
                      </a:pPr>
                      <a:r>
                        <a:rPr lang="en-US" altLang="ja-JP" sz="900" b="1"/>
                        <a:t>1</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10</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化学って何？農業とどんな関係がある？</a:t>
                      </a:r>
                    </a:p>
                  </a:txBody>
                  <a:tcPr marL="18837" marR="18837" marT="9418" marB="9418" anchor="ctr">
                    <a:lnL>
                      <a:noFill/>
                    </a:lnL>
                    <a:lnR>
                      <a:noFill/>
                    </a:lnR>
                    <a:lnT>
                      <a:noFill/>
                    </a:lnT>
                    <a:lnB>
                      <a:noFill/>
                    </a:lnB>
                    <a:noFill/>
                  </a:tcPr>
                </a:tc>
                <a:tc>
                  <a:txBody>
                    <a:bodyPr/>
                    <a:lstStyle/>
                    <a:p>
                      <a:pPr>
                        <a:buNone/>
                      </a:pPr>
                      <a:r>
                        <a:rPr lang="ja-JP" altLang="en-US" sz="900"/>
                        <a:t>「化学＝変化を読む力」／肥料も水も化学反応</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1066054494"/>
                  </a:ext>
                </a:extLst>
              </a:tr>
              <a:tr h="244880">
                <a:tc>
                  <a:txBody>
                    <a:bodyPr/>
                    <a:lstStyle/>
                    <a:p>
                      <a:pPr>
                        <a:buNone/>
                      </a:pPr>
                      <a:r>
                        <a:rPr lang="en-US" altLang="ja-JP" sz="900" b="1" dirty="0"/>
                        <a:t>2</a:t>
                      </a:r>
                      <a:endParaRPr lang="ja-JP" altLang="en-US" sz="900" dirty="0"/>
                    </a:p>
                  </a:txBody>
                  <a:tcPr marL="18837" marR="18837" marT="9418" marB="9418" anchor="ctr">
                    <a:lnL>
                      <a:noFill/>
                    </a:lnL>
                    <a:lnR>
                      <a:noFill/>
                    </a:lnR>
                    <a:lnT>
                      <a:noFill/>
                    </a:lnT>
                    <a:lnB>
                      <a:noFill/>
                    </a:lnB>
                    <a:noFill/>
                  </a:tcPr>
                </a:tc>
                <a:tc>
                  <a:txBody>
                    <a:bodyPr/>
                    <a:lstStyle/>
                    <a:p>
                      <a:pPr>
                        <a:buNone/>
                      </a:pPr>
                      <a:r>
                        <a:rPr lang="en-US" altLang="ja-JP" sz="900" dirty="0"/>
                        <a:t>10</a:t>
                      </a:r>
                      <a:r>
                        <a:rPr lang="ja-JP" altLang="en-US" sz="900" dirty="0"/>
                        <a:t>月</a:t>
                      </a:r>
                    </a:p>
                  </a:txBody>
                  <a:tcPr marL="18837" marR="18837" marT="9418" marB="9418" anchor="ctr">
                    <a:lnL>
                      <a:noFill/>
                    </a:lnL>
                    <a:lnR>
                      <a:noFill/>
                    </a:lnR>
                    <a:lnT>
                      <a:noFill/>
                    </a:lnT>
                    <a:lnB>
                      <a:noFill/>
                    </a:lnB>
                    <a:noFill/>
                  </a:tcPr>
                </a:tc>
                <a:tc>
                  <a:txBody>
                    <a:bodyPr/>
                    <a:lstStyle/>
                    <a:p>
                      <a:pPr>
                        <a:buNone/>
                      </a:pPr>
                      <a:r>
                        <a:rPr lang="ja-JP" altLang="en-US" sz="900" dirty="0"/>
                        <a:t>土は“生きている化学反応”</a:t>
                      </a:r>
                    </a:p>
                  </a:txBody>
                  <a:tcPr marL="18837" marR="18837" marT="9418" marB="9418" anchor="ctr">
                    <a:lnL>
                      <a:noFill/>
                    </a:lnL>
                    <a:lnR>
                      <a:noFill/>
                    </a:lnR>
                    <a:lnT>
                      <a:noFill/>
                    </a:lnT>
                    <a:lnB>
                      <a:noFill/>
                    </a:lnB>
                    <a:noFill/>
                  </a:tcPr>
                </a:tc>
                <a:tc>
                  <a:txBody>
                    <a:bodyPr/>
                    <a:lstStyle/>
                    <a:p>
                      <a:pPr>
                        <a:buNone/>
                      </a:pPr>
                      <a:r>
                        <a:rPr lang="ja-JP" altLang="en-US" sz="900"/>
                        <a:t>土壌三相（固相・液相・気相）と根の呼吸</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112621674"/>
                  </a:ext>
                </a:extLst>
              </a:tr>
              <a:tr h="188370">
                <a:tc>
                  <a:txBody>
                    <a:bodyPr/>
                    <a:lstStyle/>
                    <a:p>
                      <a:pPr>
                        <a:buNone/>
                      </a:pPr>
                      <a:r>
                        <a:rPr lang="en-US" altLang="ja-JP" sz="900" b="1" dirty="0"/>
                        <a:t>3</a:t>
                      </a:r>
                      <a:endParaRPr lang="ja-JP" altLang="en-US" sz="900" dirty="0"/>
                    </a:p>
                  </a:txBody>
                  <a:tcPr marL="18837" marR="18837" marT="9418" marB="9418" anchor="ctr">
                    <a:lnL>
                      <a:noFill/>
                    </a:lnL>
                    <a:lnR>
                      <a:noFill/>
                    </a:lnR>
                    <a:lnT>
                      <a:noFill/>
                    </a:lnT>
                    <a:lnB>
                      <a:noFill/>
                    </a:lnB>
                    <a:noFill/>
                  </a:tcPr>
                </a:tc>
                <a:tc>
                  <a:txBody>
                    <a:bodyPr/>
                    <a:lstStyle/>
                    <a:p>
                      <a:pPr>
                        <a:buNone/>
                      </a:pPr>
                      <a:r>
                        <a:rPr lang="en-US" altLang="ja-JP" sz="900"/>
                        <a:t>10</a:t>
                      </a:r>
                      <a:r>
                        <a:rPr lang="ja-JP" altLang="en-US" sz="900"/>
                        <a:t>月</a:t>
                      </a:r>
                    </a:p>
                  </a:txBody>
                  <a:tcPr marL="18837" marR="18837" marT="9418" marB="9418" anchor="ctr">
                    <a:lnL>
                      <a:noFill/>
                    </a:lnL>
                    <a:lnR>
                      <a:noFill/>
                    </a:lnR>
                    <a:lnT>
                      <a:noFill/>
                    </a:lnT>
                    <a:lnB>
                      <a:noFill/>
                    </a:lnB>
                    <a:noFill/>
                  </a:tcPr>
                </a:tc>
                <a:tc>
                  <a:txBody>
                    <a:bodyPr/>
                    <a:lstStyle/>
                    <a:p>
                      <a:pPr>
                        <a:buNone/>
                      </a:pPr>
                      <a:r>
                        <a:rPr lang="en-US" altLang="ja-JP" sz="900"/>
                        <a:t>pH</a:t>
                      </a:r>
                      <a:r>
                        <a:rPr lang="ja-JP" altLang="en-US" sz="900"/>
                        <a:t>とは？酸性・アルカリ性の仕組み</a:t>
                      </a:r>
                    </a:p>
                  </a:txBody>
                  <a:tcPr marL="18837" marR="18837" marT="9418" marB="9418" anchor="ctr">
                    <a:lnL>
                      <a:noFill/>
                    </a:lnL>
                    <a:lnR>
                      <a:noFill/>
                    </a:lnR>
                    <a:lnT>
                      <a:noFill/>
                    </a:lnT>
                    <a:lnB>
                      <a:noFill/>
                    </a:lnB>
                    <a:noFill/>
                  </a:tcPr>
                </a:tc>
                <a:tc>
                  <a:txBody>
                    <a:bodyPr/>
                    <a:lstStyle/>
                    <a:p>
                      <a:pPr>
                        <a:buNone/>
                      </a:pPr>
                      <a:r>
                        <a:rPr lang="en-US" altLang="ja-JP" sz="900" dirty="0"/>
                        <a:t>H⁺</a:t>
                      </a:r>
                      <a:r>
                        <a:rPr lang="ja-JP" altLang="en-US" sz="900" dirty="0"/>
                        <a:t>と</a:t>
                      </a:r>
                      <a:r>
                        <a:rPr lang="en-US" altLang="ja-JP" sz="900" dirty="0"/>
                        <a:t>OH⁻</a:t>
                      </a:r>
                      <a:r>
                        <a:rPr lang="ja-JP" altLang="en-US" sz="900" dirty="0"/>
                        <a:t>／中性＝</a:t>
                      </a:r>
                      <a:r>
                        <a:rPr lang="en-US" altLang="ja-JP" sz="900" dirty="0"/>
                        <a:t>7</a:t>
                      </a:r>
                      <a:r>
                        <a:rPr lang="ja-JP" altLang="en-US" sz="900" dirty="0"/>
                        <a:t>の意味／作物別適</a:t>
                      </a:r>
                      <a:r>
                        <a:rPr lang="en-US" altLang="ja-JP" sz="900" dirty="0"/>
                        <a:t>pH</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1022993234"/>
                  </a:ext>
                </a:extLst>
              </a:tr>
              <a:tr h="188370">
                <a:tc>
                  <a:txBody>
                    <a:bodyPr/>
                    <a:lstStyle/>
                    <a:p>
                      <a:pPr>
                        <a:buNone/>
                      </a:pPr>
                      <a:r>
                        <a:rPr lang="en-US" altLang="ja-JP" sz="900" b="1"/>
                        <a:t>4</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石灰で</a:t>
                      </a:r>
                      <a:r>
                        <a:rPr lang="en-US" altLang="ja-JP" sz="900"/>
                        <a:t>pH</a:t>
                      </a:r>
                      <a:r>
                        <a:rPr lang="ja-JP" altLang="en-US" sz="900"/>
                        <a:t>が上がる理由</a:t>
                      </a:r>
                    </a:p>
                  </a:txBody>
                  <a:tcPr marL="18837" marR="18837" marT="9418" marB="9418" anchor="ctr">
                    <a:lnL>
                      <a:noFill/>
                    </a:lnL>
                    <a:lnR>
                      <a:noFill/>
                    </a:lnR>
                    <a:lnT>
                      <a:noFill/>
                    </a:lnT>
                    <a:lnB>
                      <a:noFill/>
                    </a:lnB>
                    <a:noFill/>
                  </a:tcPr>
                </a:tc>
                <a:tc>
                  <a:txBody>
                    <a:bodyPr/>
                    <a:lstStyle/>
                    <a:p>
                      <a:pPr>
                        <a:buNone/>
                      </a:pPr>
                      <a:r>
                        <a:rPr lang="en-US" altLang="ja-JP" sz="900" dirty="0" err="1"/>
                        <a:t>CaCO</a:t>
                      </a:r>
                      <a:r>
                        <a:rPr lang="en-US" altLang="ja-JP" sz="900" dirty="0"/>
                        <a:t>₃</a:t>
                      </a:r>
                      <a:r>
                        <a:rPr lang="ja-JP" altLang="en-US" sz="900" dirty="0"/>
                        <a:t>と</a:t>
                      </a:r>
                      <a:r>
                        <a:rPr lang="en-US" altLang="ja-JP" sz="900" dirty="0"/>
                        <a:t>H⁺</a:t>
                      </a:r>
                      <a:r>
                        <a:rPr lang="ja-JP" altLang="en-US" sz="900" dirty="0"/>
                        <a:t>の反応式／矯正の仕組み</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2283041668"/>
                  </a:ext>
                </a:extLst>
              </a:tr>
              <a:tr h="244880">
                <a:tc>
                  <a:txBody>
                    <a:bodyPr/>
                    <a:lstStyle/>
                    <a:p>
                      <a:pPr>
                        <a:buNone/>
                      </a:pPr>
                      <a:r>
                        <a:rPr lang="en-US" altLang="ja-JP" sz="900" b="1"/>
                        <a:t>5</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土の中のイオンってなに？</a:t>
                      </a:r>
                    </a:p>
                  </a:txBody>
                  <a:tcPr marL="18837" marR="18837" marT="9418" marB="9418" anchor="ctr">
                    <a:lnL>
                      <a:noFill/>
                    </a:lnL>
                    <a:lnR>
                      <a:noFill/>
                    </a:lnR>
                    <a:lnT>
                      <a:noFill/>
                    </a:lnT>
                    <a:lnB>
                      <a:noFill/>
                    </a:lnB>
                    <a:noFill/>
                  </a:tcPr>
                </a:tc>
                <a:tc>
                  <a:txBody>
                    <a:bodyPr/>
                    <a:lstStyle/>
                    <a:p>
                      <a:pPr>
                        <a:buNone/>
                      </a:pPr>
                      <a:r>
                        <a:rPr lang="ja-JP" altLang="en-US" sz="900" dirty="0"/>
                        <a:t>陽イオン（</a:t>
                      </a:r>
                      <a:r>
                        <a:rPr lang="en-US" altLang="ja-JP" sz="900" dirty="0"/>
                        <a:t>Ca²⁺</a:t>
                      </a:r>
                      <a:r>
                        <a:rPr lang="ja-JP" altLang="en-US" sz="900" dirty="0"/>
                        <a:t>、</a:t>
                      </a:r>
                      <a:r>
                        <a:rPr lang="en-US" altLang="ja-JP" sz="900" dirty="0"/>
                        <a:t>K⁺</a:t>
                      </a:r>
                      <a:r>
                        <a:rPr lang="ja-JP" altLang="en-US" sz="900" dirty="0"/>
                        <a:t>）と陰イオン（</a:t>
                      </a:r>
                      <a:r>
                        <a:rPr lang="en-US" altLang="ja-JP" sz="900" dirty="0"/>
                        <a:t>NO₃⁻</a:t>
                      </a:r>
                      <a:r>
                        <a:rPr lang="ja-JP" altLang="en-US" sz="900" dirty="0"/>
                        <a:t>）</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674418863"/>
                  </a:ext>
                </a:extLst>
              </a:tr>
              <a:tr h="244880">
                <a:tc>
                  <a:txBody>
                    <a:bodyPr/>
                    <a:lstStyle/>
                    <a:p>
                      <a:pPr>
                        <a:buNone/>
                      </a:pPr>
                      <a:r>
                        <a:rPr lang="en-US" altLang="ja-JP" sz="900" b="1"/>
                        <a:t>6</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肥料の三要素（</a:t>
                      </a:r>
                      <a:r>
                        <a:rPr lang="en-US" altLang="ja-JP" sz="900" dirty="0"/>
                        <a:t>N</a:t>
                      </a:r>
                      <a:r>
                        <a:rPr lang="ja-JP" altLang="en-US" sz="900" dirty="0"/>
                        <a:t>・</a:t>
                      </a:r>
                      <a:r>
                        <a:rPr lang="en-US" altLang="ja-JP" sz="900" dirty="0"/>
                        <a:t>P</a:t>
                      </a:r>
                      <a:r>
                        <a:rPr lang="ja-JP" altLang="en-US" sz="900" dirty="0"/>
                        <a:t>・</a:t>
                      </a:r>
                      <a:r>
                        <a:rPr lang="en-US" altLang="ja-JP" sz="900" dirty="0"/>
                        <a:t>K</a:t>
                      </a:r>
                      <a:r>
                        <a:rPr lang="ja-JP" altLang="en-US" sz="900" dirty="0"/>
                        <a:t>）とは</a:t>
                      </a:r>
                    </a:p>
                  </a:txBody>
                  <a:tcPr marL="18837" marR="18837" marT="9418" marB="9418" anchor="ctr">
                    <a:lnL>
                      <a:noFill/>
                    </a:lnL>
                    <a:lnR>
                      <a:noFill/>
                    </a:lnR>
                    <a:lnT>
                      <a:noFill/>
                    </a:lnT>
                    <a:lnB>
                      <a:noFill/>
                    </a:lnB>
                    <a:noFill/>
                  </a:tcPr>
                </a:tc>
                <a:tc>
                  <a:txBody>
                    <a:bodyPr/>
                    <a:lstStyle/>
                    <a:p>
                      <a:pPr>
                        <a:buNone/>
                      </a:pPr>
                      <a:r>
                        <a:rPr lang="ja-JP" altLang="en-US" sz="900" dirty="0"/>
                        <a:t>窒素＝成長、リン＝根・花、カリ＝体の調整</a:t>
                      </a:r>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961038172"/>
                  </a:ext>
                </a:extLst>
              </a:tr>
              <a:tr h="244880">
                <a:tc>
                  <a:txBody>
                    <a:bodyPr/>
                    <a:lstStyle/>
                    <a:p>
                      <a:pPr>
                        <a:buNone/>
                      </a:pPr>
                      <a:r>
                        <a:rPr lang="en-US" altLang="ja-JP" sz="900" b="1"/>
                        <a:t>7</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窒素の化学（アンモニア態と硝酸態）</a:t>
                      </a:r>
                    </a:p>
                  </a:txBody>
                  <a:tcPr marL="18837" marR="18837" marT="9418" marB="9418" anchor="ctr">
                    <a:lnL>
                      <a:noFill/>
                    </a:lnL>
                    <a:lnR>
                      <a:noFill/>
                    </a:lnR>
                    <a:lnT>
                      <a:noFill/>
                    </a:lnT>
                    <a:lnB>
                      <a:noFill/>
                    </a:lnB>
                    <a:noFill/>
                  </a:tcPr>
                </a:tc>
                <a:tc>
                  <a:txBody>
                    <a:bodyPr/>
                    <a:lstStyle/>
                    <a:p>
                      <a:pPr>
                        <a:buNone/>
                      </a:pPr>
                      <a:r>
                        <a:rPr lang="en-US" altLang="ja-JP" sz="900" dirty="0"/>
                        <a:t>NH₄⁺→NO₃⁻→N₂</a:t>
                      </a:r>
                      <a:r>
                        <a:rPr lang="ja-JP" altLang="en-US" sz="900" dirty="0"/>
                        <a:t>／脱窒と揮散のイメージ</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2762613499"/>
                  </a:ext>
                </a:extLst>
              </a:tr>
              <a:tr h="247613">
                <a:tc>
                  <a:txBody>
                    <a:bodyPr/>
                    <a:lstStyle/>
                    <a:p>
                      <a:pPr>
                        <a:buNone/>
                      </a:pPr>
                      <a:r>
                        <a:rPr lang="en-US" altLang="ja-JP" sz="900" b="1"/>
                        <a:t>8</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リン酸の働きと固定</a:t>
                      </a:r>
                    </a:p>
                  </a:txBody>
                  <a:tcPr marL="18837" marR="18837" marT="9418" marB="9418" anchor="ctr">
                    <a:lnL>
                      <a:noFill/>
                    </a:lnL>
                    <a:lnR>
                      <a:noFill/>
                    </a:lnR>
                    <a:lnT>
                      <a:noFill/>
                    </a:lnT>
                    <a:lnB>
                      <a:noFill/>
                    </a:lnB>
                    <a:noFill/>
                  </a:tcPr>
                </a:tc>
                <a:tc>
                  <a:txBody>
                    <a:bodyPr/>
                    <a:lstStyle/>
                    <a:p>
                      <a:pPr>
                        <a:buNone/>
                      </a:pPr>
                      <a:r>
                        <a:rPr lang="en-US" altLang="ja-JP" sz="900" dirty="0"/>
                        <a:t>P</a:t>
                      </a:r>
                      <a:r>
                        <a:rPr lang="ja-JP" altLang="en-US" sz="900" dirty="0"/>
                        <a:t>が</a:t>
                      </a:r>
                      <a:r>
                        <a:rPr lang="en-US" altLang="ja-JP" sz="900" dirty="0"/>
                        <a:t>Fe</a:t>
                      </a:r>
                      <a:r>
                        <a:rPr lang="ja-JP" altLang="en-US" sz="900" dirty="0"/>
                        <a:t>・</a:t>
                      </a:r>
                      <a:r>
                        <a:rPr lang="en-US" altLang="ja-JP" sz="900" dirty="0"/>
                        <a:t>Al</a:t>
                      </a:r>
                      <a:r>
                        <a:rPr lang="ja-JP" altLang="en-US" sz="900" dirty="0"/>
                        <a:t>・</a:t>
                      </a:r>
                      <a:r>
                        <a:rPr lang="en-US" altLang="ja-JP" sz="900" dirty="0"/>
                        <a:t>Ca</a:t>
                      </a:r>
                      <a:r>
                        <a:rPr lang="ja-JP" altLang="en-US" sz="900" dirty="0"/>
                        <a:t>とくっつく仕組み／</a:t>
                      </a:r>
                      <a:r>
                        <a:rPr lang="en-US" altLang="ja-JP" sz="900" dirty="0"/>
                        <a:t>pH</a:t>
                      </a:r>
                      <a:r>
                        <a:rPr lang="ja-JP" altLang="en-US" sz="900" dirty="0"/>
                        <a:t>の影響</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456957422"/>
                  </a:ext>
                </a:extLst>
              </a:tr>
              <a:tr h="244880">
                <a:tc>
                  <a:txBody>
                    <a:bodyPr/>
                    <a:lstStyle/>
                    <a:p>
                      <a:pPr>
                        <a:buNone/>
                      </a:pPr>
                      <a:r>
                        <a:rPr lang="en-US" altLang="ja-JP" sz="900" b="1"/>
                        <a:t>9</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カリとカルシウムのバランス</a:t>
                      </a:r>
                    </a:p>
                  </a:txBody>
                  <a:tcPr marL="18837" marR="18837" marT="9418" marB="9418" anchor="ctr">
                    <a:lnL>
                      <a:noFill/>
                    </a:lnL>
                    <a:lnR>
                      <a:noFill/>
                    </a:lnR>
                    <a:lnT>
                      <a:noFill/>
                    </a:lnT>
                    <a:lnB>
                      <a:noFill/>
                    </a:lnB>
                    <a:noFill/>
                  </a:tcPr>
                </a:tc>
                <a:tc>
                  <a:txBody>
                    <a:bodyPr/>
                    <a:lstStyle/>
                    <a:p>
                      <a:pPr>
                        <a:buNone/>
                      </a:pPr>
                      <a:r>
                        <a:rPr lang="ja-JP" altLang="en-US" sz="900"/>
                        <a:t>カリ＝浸透圧、カルシウム＝細胞壁／拮抗関係</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944304059"/>
                  </a:ext>
                </a:extLst>
              </a:tr>
              <a:tr h="188370">
                <a:tc>
                  <a:txBody>
                    <a:bodyPr/>
                    <a:lstStyle/>
                    <a:p>
                      <a:pPr>
                        <a:buNone/>
                      </a:pPr>
                      <a:r>
                        <a:rPr lang="en-US" altLang="ja-JP" sz="900" b="1"/>
                        <a:t>10</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有機と無機のちがい</a:t>
                      </a:r>
                    </a:p>
                  </a:txBody>
                  <a:tcPr marL="18837" marR="18837" marT="9418" marB="9418" anchor="ctr">
                    <a:lnL>
                      <a:noFill/>
                    </a:lnL>
                    <a:lnR>
                      <a:noFill/>
                    </a:lnR>
                    <a:lnT>
                      <a:noFill/>
                    </a:lnT>
                    <a:lnB>
                      <a:noFill/>
                    </a:lnB>
                    <a:noFill/>
                  </a:tcPr>
                </a:tc>
                <a:tc>
                  <a:txBody>
                    <a:bodyPr/>
                    <a:lstStyle/>
                    <a:p>
                      <a:pPr>
                        <a:buNone/>
                      </a:pPr>
                      <a:r>
                        <a:rPr lang="ja-JP" altLang="en-US" sz="900"/>
                        <a:t>有機＝炭素を含む／分解→無機化</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3620924653"/>
                  </a:ext>
                </a:extLst>
              </a:tr>
              <a:tr h="188370">
                <a:tc>
                  <a:txBody>
                    <a:bodyPr/>
                    <a:lstStyle/>
                    <a:p>
                      <a:pPr>
                        <a:buNone/>
                      </a:pPr>
                      <a:r>
                        <a:rPr lang="en-US" altLang="ja-JP" sz="900" b="1"/>
                        <a:t>11</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堆肥の分解と微生物の仕事</a:t>
                      </a:r>
                    </a:p>
                  </a:txBody>
                  <a:tcPr marL="18837" marR="18837" marT="9418" marB="9418" anchor="ctr">
                    <a:lnL>
                      <a:noFill/>
                    </a:lnL>
                    <a:lnR>
                      <a:noFill/>
                    </a:lnR>
                    <a:lnT>
                      <a:noFill/>
                    </a:lnT>
                    <a:lnB>
                      <a:noFill/>
                    </a:lnB>
                    <a:noFill/>
                  </a:tcPr>
                </a:tc>
                <a:tc>
                  <a:txBody>
                    <a:bodyPr/>
                    <a:lstStyle/>
                    <a:p>
                      <a:pPr>
                        <a:buNone/>
                      </a:pPr>
                      <a:r>
                        <a:rPr lang="ja-JP" altLang="en-US" sz="900"/>
                        <a:t>好気・嫌気・温度と発酵の関係</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8031118"/>
                  </a:ext>
                </a:extLst>
              </a:tr>
              <a:tr h="188370">
                <a:tc>
                  <a:txBody>
                    <a:bodyPr/>
                    <a:lstStyle/>
                    <a:p>
                      <a:pPr>
                        <a:buNone/>
                      </a:pPr>
                      <a:r>
                        <a:rPr lang="en-US" altLang="ja-JP" sz="900" b="1"/>
                        <a:t>12</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微生物がつくる栄養のリレー</a:t>
                      </a:r>
                    </a:p>
                  </a:txBody>
                  <a:tcPr marL="18837" marR="18837" marT="9418" marB="9418" anchor="ctr">
                    <a:lnL>
                      <a:noFill/>
                    </a:lnL>
                    <a:lnR>
                      <a:noFill/>
                    </a:lnR>
                    <a:lnT>
                      <a:noFill/>
                    </a:lnT>
                    <a:lnB>
                      <a:noFill/>
                    </a:lnB>
                    <a:noFill/>
                  </a:tcPr>
                </a:tc>
                <a:tc>
                  <a:txBody>
                    <a:bodyPr/>
                    <a:lstStyle/>
                    <a:p>
                      <a:pPr>
                        <a:buNone/>
                      </a:pPr>
                      <a:r>
                        <a:rPr lang="ja-JP" altLang="en-US" sz="900"/>
                        <a:t>有機物→</a:t>
                      </a:r>
                      <a:r>
                        <a:rPr lang="en-US" altLang="ja-JP" sz="900"/>
                        <a:t>NH₄⁺→NO₃⁻</a:t>
                      </a:r>
                      <a:r>
                        <a:rPr lang="ja-JP" altLang="en-US" sz="900"/>
                        <a:t>／硝化と脱窒</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extLst>
                  <a:ext uri="{0D108BD9-81ED-4DB2-BD59-A6C34878D82A}">
                    <a16:rowId xmlns:a16="http://schemas.microsoft.com/office/drawing/2014/main" val="1729125374"/>
                  </a:ext>
                </a:extLst>
              </a:tr>
              <a:tr h="188370">
                <a:tc>
                  <a:txBody>
                    <a:bodyPr/>
                    <a:lstStyle/>
                    <a:p>
                      <a:pPr>
                        <a:buNone/>
                      </a:pPr>
                      <a:r>
                        <a:rPr lang="en-US" altLang="ja-JP" sz="900" b="1"/>
                        <a:t>13</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水と空気の化学</a:t>
                      </a:r>
                    </a:p>
                  </a:txBody>
                  <a:tcPr marL="18837" marR="18837" marT="9418" marB="9418" anchor="ctr">
                    <a:lnL>
                      <a:noFill/>
                    </a:lnL>
                    <a:lnR>
                      <a:noFill/>
                    </a:lnR>
                    <a:lnT>
                      <a:noFill/>
                    </a:lnT>
                    <a:lnB>
                      <a:noFill/>
                    </a:lnB>
                    <a:noFill/>
                  </a:tcPr>
                </a:tc>
                <a:tc>
                  <a:txBody>
                    <a:bodyPr/>
                    <a:lstStyle/>
                    <a:p>
                      <a:pPr>
                        <a:buNone/>
                      </a:pPr>
                      <a:r>
                        <a:rPr lang="ja-JP" altLang="en-US" sz="900"/>
                        <a:t>酸素・二酸化炭素・窒素ガスの性質</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4035533259"/>
                  </a:ext>
                </a:extLst>
              </a:tr>
              <a:tr h="188370">
                <a:tc>
                  <a:txBody>
                    <a:bodyPr/>
                    <a:lstStyle/>
                    <a:p>
                      <a:pPr>
                        <a:buNone/>
                      </a:pPr>
                      <a:r>
                        <a:rPr lang="en-US" altLang="ja-JP" sz="900" b="1"/>
                        <a:t>14</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1</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水田の中で起きる化学反応</a:t>
                      </a:r>
                    </a:p>
                  </a:txBody>
                  <a:tcPr marL="18837" marR="18837" marT="9418" marB="9418" anchor="ctr">
                    <a:lnL>
                      <a:noFill/>
                    </a:lnL>
                    <a:lnR>
                      <a:noFill/>
                    </a:lnR>
                    <a:lnT>
                      <a:noFill/>
                    </a:lnT>
                    <a:lnB>
                      <a:noFill/>
                    </a:lnB>
                    <a:noFill/>
                  </a:tcPr>
                </a:tc>
                <a:tc>
                  <a:txBody>
                    <a:bodyPr/>
                    <a:lstStyle/>
                    <a:p>
                      <a:pPr>
                        <a:buNone/>
                      </a:pPr>
                      <a:r>
                        <a:rPr lang="ja-JP" altLang="en-US" sz="900" dirty="0"/>
                        <a:t>酸化還元／鉄と硫化水素の話</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3910897600"/>
                  </a:ext>
                </a:extLst>
              </a:tr>
              <a:tr h="188370">
                <a:tc>
                  <a:txBody>
                    <a:bodyPr/>
                    <a:lstStyle/>
                    <a:p>
                      <a:pPr>
                        <a:buNone/>
                      </a:pPr>
                      <a:r>
                        <a:rPr lang="en-US" altLang="ja-JP" sz="900" b="1"/>
                        <a:t>15</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dirty="0"/>
                        <a:t>作物が栄養を吸うしくみ</a:t>
                      </a:r>
                    </a:p>
                  </a:txBody>
                  <a:tcPr marL="18837" marR="18837" marT="9418" marB="9418" anchor="ctr">
                    <a:lnL>
                      <a:noFill/>
                    </a:lnL>
                    <a:lnR>
                      <a:noFill/>
                    </a:lnR>
                    <a:lnT>
                      <a:noFill/>
                    </a:lnT>
                    <a:lnB>
                      <a:noFill/>
                    </a:lnB>
                    <a:noFill/>
                  </a:tcPr>
                </a:tc>
                <a:tc>
                  <a:txBody>
                    <a:bodyPr/>
                    <a:lstStyle/>
                    <a:p>
                      <a:pPr>
                        <a:buNone/>
                      </a:pPr>
                      <a:r>
                        <a:rPr lang="ja-JP" altLang="en-US" sz="900"/>
                        <a:t>根の吸収＝イオン交換／吸収競合</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3873371838"/>
                  </a:ext>
                </a:extLst>
              </a:tr>
              <a:tr h="188370">
                <a:tc>
                  <a:txBody>
                    <a:bodyPr/>
                    <a:lstStyle/>
                    <a:p>
                      <a:pPr>
                        <a:buNone/>
                      </a:pPr>
                      <a:r>
                        <a:rPr lang="en-US" altLang="ja-JP" sz="900" b="1"/>
                        <a:t>16</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2</a:t>
                      </a:r>
                      <a:r>
                        <a:rPr lang="ja-JP" altLang="en-US" sz="900"/>
                        <a:t>月</a:t>
                      </a:r>
                    </a:p>
                  </a:txBody>
                  <a:tcPr marL="18837" marR="18837" marT="9418" marB="9418" anchor="ctr">
                    <a:lnL>
                      <a:noFill/>
                    </a:lnL>
                    <a:lnR>
                      <a:noFill/>
                    </a:lnR>
                    <a:lnT>
                      <a:noFill/>
                    </a:lnT>
                    <a:lnB>
                      <a:noFill/>
                    </a:lnB>
                    <a:noFill/>
                  </a:tcPr>
                </a:tc>
                <a:tc>
                  <a:txBody>
                    <a:bodyPr/>
                    <a:lstStyle/>
                    <a:p>
                      <a:pPr>
                        <a:buNone/>
                      </a:pPr>
                      <a:r>
                        <a:rPr lang="en-US" altLang="ja-JP" sz="900" dirty="0"/>
                        <a:t>pH</a:t>
                      </a:r>
                      <a:r>
                        <a:rPr lang="ja-JP" altLang="en-US" sz="900" dirty="0"/>
                        <a:t>・</a:t>
                      </a:r>
                      <a:r>
                        <a:rPr lang="en-US" altLang="ja-JP" sz="900" dirty="0"/>
                        <a:t>CEC</a:t>
                      </a:r>
                      <a:r>
                        <a:rPr lang="ja-JP" altLang="en-US" sz="900" dirty="0"/>
                        <a:t>・肥料バランスまとめ</a:t>
                      </a:r>
                    </a:p>
                  </a:txBody>
                  <a:tcPr marL="18837" marR="18837" marT="9418" marB="9418" anchor="ctr">
                    <a:lnL>
                      <a:noFill/>
                    </a:lnL>
                    <a:lnR>
                      <a:noFill/>
                    </a:lnR>
                    <a:lnT>
                      <a:noFill/>
                    </a:lnT>
                    <a:lnB>
                      <a:noFill/>
                    </a:lnB>
                    <a:noFill/>
                  </a:tcPr>
                </a:tc>
                <a:tc>
                  <a:txBody>
                    <a:bodyPr/>
                    <a:lstStyle/>
                    <a:p>
                      <a:pPr>
                        <a:buNone/>
                      </a:pPr>
                      <a:r>
                        <a:rPr lang="en-US" altLang="ja-JP" sz="900" dirty="0"/>
                        <a:t>1〜15</a:t>
                      </a:r>
                      <a:r>
                        <a:rPr lang="ja-JP" altLang="en-US" sz="900" dirty="0"/>
                        <a:t>回の統合整理</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3264491113"/>
                  </a:ext>
                </a:extLst>
              </a:tr>
              <a:tr h="188370">
                <a:tc>
                  <a:txBody>
                    <a:bodyPr/>
                    <a:lstStyle/>
                    <a:p>
                      <a:pPr>
                        <a:buNone/>
                      </a:pPr>
                      <a:r>
                        <a:rPr lang="en-US" altLang="ja-JP" sz="900" b="1"/>
                        <a:t>17</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現場の</a:t>
                      </a:r>
                      <a:r>
                        <a:rPr lang="en-US" altLang="ja-JP" sz="900"/>
                        <a:t>pH</a:t>
                      </a:r>
                      <a:r>
                        <a:rPr lang="ja-JP" altLang="en-US" sz="900"/>
                        <a:t>・</a:t>
                      </a:r>
                      <a:r>
                        <a:rPr lang="en-US" altLang="ja-JP" sz="900"/>
                        <a:t>EC</a:t>
                      </a:r>
                      <a:r>
                        <a:rPr lang="ja-JP" altLang="en-US" sz="900"/>
                        <a:t>を測ってみよう</a:t>
                      </a:r>
                    </a:p>
                  </a:txBody>
                  <a:tcPr marL="18837" marR="18837" marT="9418" marB="9418" anchor="ctr">
                    <a:lnL>
                      <a:noFill/>
                    </a:lnL>
                    <a:lnR>
                      <a:noFill/>
                    </a:lnR>
                    <a:lnT>
                      <a:noFill/>
                    </a:lnT>
                    <a:lnB>
                      <a:noFill/>
                    </a:lnB>
                    <a:noFill/>
                  </a:tcPr>
                </a:tc>
                <a:tc>
                  <a:txBody>
                    <a:bodyPr/>
                    <a:lstStyle/>
                    <a:p>
                      <a:pPr>
                        <a:buNone/>
                      </a:pPr>
                      <a:r>
                        <a:rPr lang="ja-JP" altLang="en-US" sz="900" dirty="0"/>
                        <a:t>実測演習（簡易キット・データ）</a:t>
                      </a:r>
                    </a:p>
                  </a:txBody>
                  <a:tcPr marL="18837" marR="18837" marT="9418" marB="9418" anchor="ctr">
                    <a:lnL>
                      <a:noFill/>
                    </a:lnL>
                    <a:lnR>
                      <a:noFill/>
                    </a:lnR>
                    <a:lnT>
                      <a:noFill/>
                    </a:lnT>
                    <a:lnB>
                      <a:noFill/>
                    </a:lnB>
                    <a:noFill/>
                  </a:tcPr>
                </a:tc>
                <a:tc>
                  <a:txBody>
                    <a:bodyPr/>
                    <a:lstStyle/>
                    <a:p>
                      <a:pPr>
                        <a:buNone/>
                      </a:pPr>
                      <a:endParaRPr lang="en-US" altLang="ja-JP"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2248518966"/>
                  </a:ext>
                </a:extLst>
              </a:tr>
              <a:tr h="244880">
                <a:tc>
                  <a:txBody>
                    <a:bodyPr/>
                    <a:lstStyle/>
                    <a:p>
                      <a:pPr>
                        <a:buNone/>
                      </a:pPr>
                      <a:r>
                        <a:rPr lang="en-US" altLang="ja-JP" sz="900" b="1"/>
                        <a:t>18</a:t>
                      </a:r>
                      <a:endParaRPr lang="ja-JP" altLang="en-US" sz="900"/>
                    </a:p>
                  </a:txBody>
                  <a:tcPr marL="18837" marR="18837" marT="9418" marB="9418" anchor="ctr">
                    <a:lnL>
                      <a:noFill/>
                    </a:lnL>
                    <a:lnR>
                      <a:noFill/>
                    </a:lnR>
                    <a:lnT>
                      <a:noFill/>
                    </a:lnT>
                    <a:lnB>
                      <a:noFill/>
                    </a:lnB>
                    <a:noFill/>
                  </a:tcPr>
                </a:tc>
                <a:tc>
                  <a:txBody>
                    <a:bodyPr/>
                    <a:lstStyle/>
                    <a:p>
                      <a:pPr>
                        <a:buNone/>
                      </a:pPr>
                      <a:r>
                        <a:rPr lang="en-US" altLang="ja-JP" sz="900"/>
                        <a:t>2</a:t>
                      </a:r>
                      <a:r>
                        <a:rPr lang="ja-JP" altLang="en-US" sz="900"/>
                        <a:t>月</a:t>
                      </a:r>
                    </a:p>
                  </a:txBody>
                  <a:tcPr marL="18837" marR="18837" marT="9418" marB="9418" anchor="ctr">
                    <a:lnL>
                      <a:noFill/>
                    </a:lnL>
                    <a:lnR>
                      <a:noFill/>
                    </a:lnR>
                    <a:lnT>
                      <a:noFill/>
                    </a:lnT>
                    <a:lnB>
                      <a:noFill/>
                    </a:lnB>
                    <a:noFill/>
                  </a:tcPr>
                </a:tc>
                <a:tc>
                  <a:txBody>
                    <a:bodyPr/>
                    <a:lstStyle/>
                    <a:p>
                      <a:pPr>
                        <a:buNone/>
                      </a:pPr>
                      <a:r>
                        <a:rPr lang="ja-JP" altLang="en-US" sz="900"/>
                        <a:t>肥料の混ぜ方・順番の化学</a:t>
                      </a:r>
                    </a:p>
                  </a:txBody>
                  <a:tcPr marL="18837" marR="18837" marT="9418" marB="9418" anchor="ctr">
                    <a:lnL>
                      <a:noFill/>
                    </a:lnL>
                    <a:lnR>
                      <a:noFill/>
                    </a:lnR>
                    <a:lnT>
                      <a:noFill/>
                    </a:lnT>
                    <a:lnB>
                      <a:noFill/>
                    </a:lnB>
                    <a:noFill/>
                  </a:tcPr>
                </a:tc>
                <a:tc>
                  <a:txBody>
                    <a:bodyPr/>
                    <a:lstStyle/>
                    <a:p>
                      <a:pPr>
                        <a:buNone/>
                      </a:pPr>
                      <a:r>
                        <a:rPr lang="ja-JP" altLang="en-US" sz="900"/>
                        <a:t>石灰と硫安、リン酸と石灰の反応</a:t>
                      </a:r>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431888599"/>
                  </a:ext>
                </a:extLst>
              </a:tr>
              <a:tr h="188370">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126779329"/>
                  </a:ext>
                </a:extLst>
              </a:tr>
              <a:tr h="188370">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tc>
                  <a:txBody>
                    <a:bodyPr/>
                    <a:lstStyle/>
                    <a:p>
                      <a:pPr>
                        <a:buNone/>
                      </a:pPr>
                      <a:endParaRPr lang="en-US" altLang="ja-JP" sz="900"/>
                    </a:p>
                  </a:txBody>
                  <a:tcPr marL="18837" marR="18837" marT="9418" marB="9418" anchor="ctr">
                    <a:lnL>
                      <a:noFill/>
                    </a:lnL>
                    <a:lnR>
                      <a:noFill/>
                    </a:lnR>
                    <a:lnT>
                      <a:noFill/>
                    </a:lnT>
                    <a:lnB>
                      <a:noFill/>
                    </a:lnB>
                    <a:noFill/>
                  </a:tcPr>
                </a:tc>
                <a:tc>
                  <a:txBody>
                    <a:bodyPr/>
                    <a:lstStyle/>
                    <a:p>
                      <a:pPr>
                        <a:buNone/>
                      </a:pPr>
                      <a:endParaRPr lang="ja-JP" altLang="en-US" sz="900" dirty="0"/>
                    </a:p>
                  </a:txBody>
                  <a:tcPr marL="18837" marR="18837" marT="9418" marB="9418" anchor="ctr">
                    <a:lnL>
                      <a:noFill/>
                    </a:lnL>
                    <a:lnR>
                      <a:noFill/>
                    </a:lnR>
                    <a:lnT>
                      <a:noFill/>
                    </a:lnT>
                    <a:lnB>
                      <a:noFill/>
                    </a:lnB>
                    <a:noFill/>
                  </a:tcPr>
                </a:tc>
                <a:extLst>
                  <a:ext uri="{0D108BD9-81ED-4DB2-BD59-A6C34878D82A}">
                    <a16:rowId xmlns:a16="http://schemas.microsoft.com/office/drawing/2014/main" val="3351186354"/>
                  </a:ext>
                </a:extLst>
              </a:tr>
            </a:tbl>
          </a:graphicData>
        </a:graphic>
      </p:graphicFrame>
      <p:sp>
        <p:nvSpPr>
          <p:cNvPr id="10" name="テキスト ボックス 9">
            <a:extLst>
              <a:ext uri="{FF2B5EF4-FFF2-40B4-BE49-F238E27FC236}">
                <a16:creationId xmlns:a16="http://schemas.microsoft.com/office/drawing/2014/main" id="{58DCD49A-1005-98A6-0DA0-D81883726310}"/>
              </a:ext>
            </a:extLst>
          </p:cNvPr>
          <p:cNvSpPr txBox="1"/>
          <p:nvPr/>
        </p:nvSpPr>
        <p:spPr>
          <a:xfrm>
            <a:off x="261647" y="1208416"/>
            <a:ext cx="5329256" cy="900246"/>
          </a:xfrm>
          <a:prstGeom prst="rect">
            <a:avLst/>
          </a:prstGeom>
          <a:noFill/>
        </p:spPr>
        <p:txBody>
          <a:bodyPr wrap="square">
            <a:spAutoFit/>
          </a:bodyPr>
          <a:lstStyle/>
          <a:p>
            <a:pPr>
              <a:buNone/>
            </a:pPr>
            <a:r>
              <a:rPr lang="en-US" altLang="ja-JP" sz="1050" b="1" dirty="0"/>
              <a:t>1</a:t>
            </a:r>
            <a:r>
              <a:rPr lang="ja-JP" altLang="en-US" sz="1050" b="1" dirty="0"/>
              <a:t>年目修了の姿</a:t>
            </a:r>
          </a:p>
          <a:p>
            <a:r>
              <a:rPr lang="ja-JP" altLang="en-US" sz="1050" dirty="0"/>
              <a:t>　「</a:t>
            </a:r>
            <a:r>
              <a:rPr lang="en-US" altLang="ja-JP" sz="1050" dirty="0"/>
              <a:t>pH</a:t>
            </a:r>
            <a:r>
              <a:rPr lang="ja-JP" altLang="en-US" sz="1050" dirty="0"/>
              <a:t>」「</a:t>
            </a:r>
            <a:r>
              <a:rPr lang="en-US" altLang="ja-JP" sz="1050" dirty="0"/>
              <a:t>CEC</a:t>
            </a:r>
            <a:r>
              <a:rPr lang="ja-JP" altLang="en-US" sz="1050" dirty="0"/>
              <a:t>」「</a:t>
            </a:r>
            <a:r>
              <a:rPr lang="en-US" altLang="ja-JP" sz="1050" dirty="0"/>
              <a:t>N</a:t>
            </a:r>
            <a:r>
              <a:rPr lang="ja-JP" altLang="en-US" sz="1050" dirty="0"/>
              <a:t>・</a:t>
            </a:r>
            <a:r>
              <a:rPr lang="en-US" altLang="ja-JP" sz="1050" dirty="0"/>
              <a:t>P</a:t>
            </a:r>
            <a:r>
              <a:rPr lang="ja-JP" altLang="en-US" sz="1050" dirty="0"/>
              <a:t>・</a:t>
            </a:r>
            <a:r>
              <a:rPr lang="en-US" altLang="ja-JP" sz="1050" dirty="0"/>
              <a:t>K</a:t>
            </a:r>
            <a:r>
              <a:rPr lang="ja-JP" altLang="en-US" sz="1050" dirty="0"/>
              <a:t>」「酸化還元」などの言葉がスラスラ出る</a:t>
            </a:r>
          </a:p>
          <a:p>
            <a:r>
              <a:rPr lang="ja-JP" altLang="en-US" sz="1050" dirty="0"/>
              <a:t>　土壌分析表を見て、どこを直せばいいか話し合える</a:t>
            </a:r>
          </a:p>
          <a:p>
            <a:r>
              <a:rPr lang="ja-JP" altLang="en-US" sz="1050" dirty="0"/>
              <a:t>　「堆肥が効く」「石灰が効く」の“理由”を説明できる</a:t>
            </a:r>
          </a:p>
          <a:p>
            <a:r>
              <a:rPr lang="ja-JP" altLang="en-US" sz="1050" dirty="0"/>
              <a:t>　化学を“楽しく話題にできる”ようになる</a:t>
            </a:r>
          </a:p>
        </p:txBody>
      </p:sp>
      <p:graphicFrame>
        <p:nvGraphicFramePr>
          <p:cNvPr id="17" name="表 16">
            <a:extLst>
              <a:ext uri="{FF2B5EF4-FFF2-40B4-BE49-F238E27FC236}">
                <a16:creationId xmlns:a16="http://schemas.microsoft.com/office/drawing/2014/main" id="{84BB6A88-3A2A-65CB-94D3-0232CAF737AB}"/>
              </a:ext>
            </a:extLst>
          </p:cNvPr>
          <p:cNvGraphicFramePr>
            <a:graphicFrameLocks noGrp="1"/>
          </p:cNvGraphicFramePr>
          <p:nvPr>
            <p:extLst>
              <p:ext uri="{D42A27DB-BD31-4B8C-83A1-F6EECF244321}">
                <p14:modId xmlns:p14="http://schemas.microsoft.com/office/powerpoint/2010/main" val="378799962"/>
              </p:ext>
            </p:extLst>
          </p:nvPr>
        </p:nvGraphicFramePr>
        <p:xfrm>
          <a:off x="261647" y="2565574"/>
          <a:ext cx="5411768" cy="1371600"/>
        </p:xfrm>
        <a:graphic>
          <a:graphicData uri="http://schemas.openxmlformats.org/drawingml/2006/table">
            <a:tbl>
              <a:tblPr/>
              <a:tblGrid>
                <a:gridCol w="447882">
                  <a:extLst>
                    <a:ext uri="{9D8B030D-6E8A-4147-A177-3AD203B41FA5}">
                      <a16:colId xmlns:a16="http://schemas.microsoft.com/office/drawing/2014/main" val="2877952226"/>
                    </a:ext>
                  </a:extLst>
                </a:gridCol>
                <a:gridCol w="2769326">
                  <a:extLst>
                    <a:ext uri="{9D8B030D-6E8A-4147-A177-3AD203B41FA5}">
                      <a16:colId xmlns:a16="http://schemas.microsoft.com/office/drawing/2014/main" val="546800396"/>
                    </a:ext>
                  </a:extLst>
                </a:gridCol>
                <a:gridCol w="2194560">
                  <a:extLst>
                    <a:ext uri="{9D8B030D-6E8A-4147-A177-3AD203B41FA5}">
                      <a16:colId xmlns:a16="http://schemas.microsoft.com/office/drawing/2014/main" val="3365725389"/>
                    </a:ext>
                  </a:extLst>
                </a:gridCol>
              </a:tblGrid>
              <a:tr h="0">
                <a:tc>
                  <a:txBody>
                    <a:bodyPr/>
                    <a:lstStyle/>
                    <a:p>
                      <a:pPr>
                        <a:buNone/>
                      </a:pPr>
                      <a:r>
                        <a:rPr lang="ja-JP" altLang="en-US" sz="900" dirty="0"/>
                        <a:t>月</a:t>
                      </a:r>
                    </a:p>
                  </a:txBody>
                  <a:tcPr anchor="ctr">
                    <a:lnL>
                      <a:noFill/>
                    </a:lnL>
                    <a:lnR>
                      <a:noFill/>
                    </a:lnR>
                    <a:lnT>
                      <a:noFill/>
                    </a:lnT>
                    <a:lnB>
                      <a:noFill/>
                    </a:lnB>
                    <a:noFill/>
                  </a:tcPr>
                </a:tc>
                <a:tc>
                  <a:txBody>
                    <a:bodyPr/>
                    <a:lstStyle/>
                    <a:p>
                      <a:pPr>
                        <a:buNone/>
                      </a:pPr>
                      <a:r>
                        <a:rPr lang="ja-JP" altLang="en-US" sz="900" dirty="0"/>
                        <a:t>内容</a:t>
                      </a:r>
                    </a:p>
                  </a:txBody>
                  <a:tcPr anchor="ctr">
                    <a:lnL>
                      <a:noFill/>
                    </a:lnL>
                    <a:lnR>
                      <a:noFill/>
                    </a:lnR>
                    <a:lnT>
                      <a:noFill/>
                    </a:lnT>
                    <a:lnB>
                      <a:noFill/>
                    </a:lnB>
                    <a:noFill/>
                  </a:tcPr>
                </a:tc>
                <a:tc>
                  <a:txBody>
                    <a:bodyPr/>
                    <a:lstStyle/>
                    <a:p>
                      <a:pPr>
                        <a:buNone/>
                      </a:pPr>
                      <a:r>
                        <a:rPr lang="ja-JP" altLang="en-US" sz="900"/>
                        <a:t>ねらい</a:t>
                      </a:r>
                    </a:p>
                  </a:txBody>
                  <a:tcPr anchor="ctr">
                    <a:lnL>
                      <a:noFill/>
                    </a:lnL>
                    <a:lnR>
                      <a:noFill/>
                    </a:lnR>
                    <a:lnT>
                      <a:noFill/>
                    </a:lnT>
                    <a:lnB>
                      <a:noFill/>
                    </a:lnB>
                    <a:noFill/>
                  </a:tcPr>
                </a:tc>
                <a:extLst>
                  <a:ext uri="{0D108BD9-81ED-4DB2-BD59-A6C34878D82A}">
                    <a16:rowId xmlns:a16="http://schemas.microsoft.com/office/drawing/2014/main" val="4288351634"/>
                  </a:ext>
                </a:extLst>
              </a:tr>
              <a:tr h="0">
                <a:tc>
                  <a:txBody>
                    <a:bodyPr/>
                    <a:lstStyle/>
                    <a:p>
                      <a:pPr>
                        <a:buNone/>
                      </a:pPr>
                      <a:r>
                        <a:rPr lang="en-US" altLang="ja-JP" sz="900" dirty="0"/>
                        <a:t>10</a:t>
                      </a:r>
                      <a:r>
                        <a:rPr lang="ja-JP" altLang="en-US" sz="900" dirty="0"/>
                        <a:t>月</a:t>
                      </a:r>
                    </a:p>
                  </a:txBody>
                  <a:tcPr anchor="ctr">
                    <a:lnL>
                      <a:noFill/>
                    </a:lnL>
                    <a:lnR>
                      <a:noFill/>
                    </a:lnR>
                    <a:lnT>
                      <a:noFill/>
                    </a:lnT>
                    <a:lnB>
                      <a:noFill/>
                    </a:lnB>
                    <a:noFill/>
                  </a:tcPr>
                </a:tc>
                <a:tc>
                  <a:txBody>
                    <a:bodyPr/>
                    <a:lstStyle/>
                    <a:p>
                      <a:pPr>
                        <a:buNone/>
                      </a:pPr>
                      <a:r>
                        <a:rPr lang="ja-JP" altLang="en-US" sz="900"/>
                        <a:t>土は“生きている化学反応”｜三相構造・</a:t>
                      </a:r>
                      <a:r>
                        <a:rPr lang="en-US" altLang="ja-JP" sz="900"/>
                        <a:t>pH</a:t>
                      </a:r>
                      <a:r>
                        <a:rPr lang="ja-JP" altLang="en-US" sz="900"/>
                        <a:t>とは？</a:t>
                      </a:r>
                    </a:p>
                  </a:txBody>
                  <a:tcPr anchor="ctr">
                    <a:lnL>
                      <a:noFill/>
                    </a:lnL>
                    <a:lnR>
                      <a:noFill/>
                    </a:lnR>
                    <a:lnT>
                      <a:noFill/>
                    </a:lnT>
                    <a:lnB>
                      <a:noFill/>
                    </a:lnB>
                    <a:noFill/>
                  </a:tcPr>
                </a:tc>
                <a:tc>
                  <a:txBody>
                    <a:bodyPr/>
                    <a:lstStyle/>
                    <a:p>
                      <a:pPr>
                        <a:buNone/>
                      </a:pPr>
                      <a:r>
                        <a:rPr lang="ja-JP" altLang="en-US" sz="900"/>
                        <a:t>土壌を化学で見る感覚をつかむ</a:t>
                      </a:r>
                    </a:p>
                  </a:txBody>
                  <a:tcPr anchor="ctr">
                    <a:lnL>
                      <a:noFill/>
                    </a:lnL>
                    <a:lnR>
                      <a:noFill/>
                    </a:lnR>
                    <a:lnT>
                      <a:noFill/>
                    </a:lnT>
                    <a:lnB>
                      <a:noFill/>
                    </a:lnB>
                    <a:noFill/>
                  </a:tcPr>
                </a:tc>
                <a:extLst>
                  <a:ext uri="{0D108BD9-81ED-4DB2-BD59-A6C34878D82A}">
                    <a16:rowId xmlns:a16="http://schemas.microsoft.com/office/drawing/2014/main" val="210332813"/>
                  </a:ext>
                </a:extLst>
              </a:tr>
              <a:tr h="0">
                <a:tc>
                  <a:txBody>
                    <a:bodyPr/>
                    <a:lstStyle/>
                    <a:p>
                      <a:pPr>
                        <a:buNone/>
                      </a:pPr>
                      <a:r>
                        <a:rPr lang="en-US" altLang="ja-JP" sz="900" dirty="0"/>
                        <a:t>11</a:t>
                      </a:r>
                      <a:r>
                        <a:rPr lang="ja-JP" altLang="en-US" sz="900" dirty="0"/>
                        <a:t>月</a:t>
                      </a:r>
                    </a:p>
                  </a:txBody>
                  <a:tcPr anchor="ctr">
                    <a:lnL>
                      <a:noFill/>
                    </a:lnL>
                    <a:lnR>
                      <a:noFill/>
                    </a:lnR>
                    <a:lnT>
                      <a:noFill/>
                    </a:lnT>
                    <a:lnB>
                      <a:noFill/>
                    </a:lnB>
                    <a:noFill/>
                  </a:tcPr>
                </a:tc>
                <a:tc>
                  <a:txBody>
                    <a:bodyPr/>
                    <a:lstStyle/>
                    <a:p>
                      <a:pPr>
                        <a:buNone/>
                      </a:pPr>
                      <a:r>
                        <a:rPr lang="ja-JP" altLang="en-US" sz="900" dirty="0"/>
                        <a:t>肥料の三要素（</a:t>
                      </a:r>
                      <a:r>
                        <a:rPr lang="en-US" altLang="ja-JP" sz="900" dirty="0"/>
                        <a:t>N</a:t>
                      </a:r>
                      <a:r>
                        <a:rPr lang="ja-JP" altLang="en-US" sz="900" dirty="0"/>
                        <a:t>・</a:t>
                      </a:r>
                      <a:r>
                        <a:rPr lang="en-US" altLang="ja-JP" sz="900" dirty="0"/>
                        <a:t>P</a:t>
                      </a:r>
                      <a:r>
                        <a:rPr lang="ja-JP" altLang="en-US" sz="900" dirty="0"/>
                        <a:t>・</a:t>
                      </a:r>
                      <a:r>
                        <a:rPr lang="en-US" altLang="ja-JP" sz="900" dirty="0"/>
                        <a:t>K</a:t>
                      </a:r>
                      <a:r>
                        <a:rPr lang="ja-JP" altLang="en-US" sz="900" dirty="0"/>
                        <a:t>）の働き</a:t>
                      </a:r>
                    </a:p>
                  </a:txBody>
                  <a:tcPr anchor="ctr">
                    <a:lnL>
                      <a:noFill/>
                    </a:lnL>
                    <a:lnR>
                      <a:noFill/>
                    </a:lnR>
                    <a:lnT>
                      <a:noFill/>
                    </a:lnT>
                    <a:lnB>
                      <a:noFill/>
                    </a:lnB>
                    <a:noFill/>
                  </a:tcPr>
                </a:tc>
                <a:tc>
                  <a:txBody>
                    <a:bodyPr/>
                    <a:lstStyle/>
                    <a:p>
                      <a:pPr>
                        <a:buNone/>
                      </a:pPr>
                      <a:r>
                        <a:rPr lang="ja-JP" altLang="en-US" sz="900"/>
                        <a:t>“どの肥料が何に効くか”の基本理解</a:t>
                      </a:r>
                    </a:p>
                  </a:txBody>
                  <a:tcPr anchor="ctr">
                    <a:lnL>
                      <a:noFill/>
                    </a:lnL>
                    <a:lnR>
                      <a:noFill/>
                    </a:lnR>
                    <a:lnT>
                      <a:noFill/>
                    </a:lnT>
                    <a:lnB>
                      <a:noFill/>
                    </a:lnB>
                    <a:noFill/>
                  </a:tcPr>
                </a:tc>
                <a:extLst>
                  <a:ext uri="{0D108BD9-81ED-4DB2-BD59-A6C34878D82A}">
                    <a16:rowId xmlns:a16="http://schemas.microsoft.com/office/drawing/2014/main" val="1662731477"/>
                  </a:ext>
                </a:extLst>
              </a:tr>
              <a:tr h="0">
                <a:tc>
                  <a:txBody>
                    <a:bodyPr/>
                    <a:lstStyle/>
                    <a:p>
                      <a:pPr>
                        <a:buNone/>
                      </a:pPr>
                      <a:r>
                        <a:rPr lang="en-US" altLang="ja-JP" sz="900" dirty="0"/>
                        <a:t>12</a:t>
                      </a:r>
                      <a:r>
                        <a:rPr lang="ja-JP" altLang="en-US" sz="900" dirty="0"/>
                        <a:t>月</a:t>
                      </a:r>
                    </a:p>
                  </a:txBody>
                  <a:tcPr anchor="ctr">
                    <a:lnL>
                      <a:noFill/>
                    </a:lnL>
                    <a:lnR>
                      <a:noFill/>
                    </a:lnR>
                    <a:lnT>
                      <a:noFill/>
                    </a:lnT>
                    <a:lnB>
                      <a:noFill/>
                    </a:lnB>
                    <a:noFill/>
                  </a:tcPr>
                </a:tc>
                <a:tc>
                  <a:txBody>
                    <a:bodyPr/>
                    <a:lstStyle/>
                    <a:p>
                      <a:pPr>
                        <a:buNone/>
                      </a:pPr>
                      <a:r>
                        <a:rPr lang="ja-JP" altLang="en-US" sz="900" dirty="0"/>
                        <a:t>有機と無機の違い・堆肥の分解</a:t>
                      </a:r>
                    </a:p>
                  </a:txBody>
                  <a:tcPr anchor="ctr">
                    <a:lnL>
                      <a:noFill/>
                    </a:lnL>
                    <a:lnR>
                      <a:noFill/>
                    </a:lnR>
                    <a:lnT>
                      <a:noFill/>
                    </a:lnT>
                    <a:lnB>
                      <a:noFill/>
                    </a:lnB>
                    <a:noFill/>
                  </a:tcPr>
                </a:tc>
                <a:tc>
                  <a:txBody>
                    <a:bodyPr/>
                    <a:lstStyle/>
                    <a:p>
                      <a:pPr>
                        <a:buNone/>
                      </a:pPr>
                      <a:r>
                        <a:rPr lang="ja-JP" altLang="en-US" sz="900" dirty="0"/>
                        <a:t>“土づくり”の化学的な裏づけを知る</a:t>
                      </a:r>
                    </a:p>
                  </a:txBody>
                  <a:tcPr anchor="ctr">
                    <a:lnL>
                      <a:noFill/>
                    </a:lnL>
                    <a:lnR>
                      <a:noFill/>
                    </a:lnR>
                    <a:lnT>
                      <a:noFill/>
                    </a:lnT>
                    <a:lnB>
                      <a:noFill/>
                    </a:lnB>
                    <a:noFill/>
                  </a:tcPr>
                </a:tc>
                <a:extLst>
                  <a:ext uri="{0D108BD9-81ED-4DB2-BD59-A6C34878D82A}">
                    <a16:rowId xmlns:a16="http://schemas.microsoft.com/office/drawing/2014/main" val="3852221389"/>
                  </a:ext>
                </a:extLst>
              </a:tr>
              <a:tr h="0">
                <a:tc>
                  <a:txBody>
                    <a:bodyPr/>
                    <a:lstStyle/>
                    <a:p>
                      <a:pPr>
                        <a:buNone/>
                      </a:pPr>
                      <a:r>
                        <a:rPr lang="en-US" altLang="ja-JP" sz="900"/>
                        <a:t>1</a:t>
                      </a:r>
                      <a:r>
                        <a:rPr lang="ja-JP" altLang="en-US" sz="900"/>
                        <a:t>月</a:t>
                      </a:r>
                    </a:p>
                  </a:txBody>
                  <a:tcPr anchor="ctr">
                    <a:lnL>
                      <a:noFill/>
                    </a:lnL>
                    <a:lnR>
                      <a:noFill/>
                    </a:lnR>
                    <a:lnT>
                      <a:noFill/>
                    </a:lnT>
                    <a:lnB>
                      <a:noFill/>
                    </a:lnB>
                    <a:noFill/>
                  </a:tcPr>
                </a:tc>
                <a:tc>
                  <a:txBody>
                    <a:bodyPr/>
                    <a:lstStyle/>
                    <a:p>
                      <a:pPr>
                        <a:buNone/>
                      </a:pPr>
                      <a:r>
                        <a:rPr lang="ja-JP" altLang="en-US" sz="900" dirty="0"/>
                        <a:t>水と空気の化学｜酸素・二酸化炭素・アンモニア</a:t>
                      </a:r>
                    </a:p>
                  </a:txBody>
                  <a:tcPr anchor="ctr">
                    <a:lnL>
                      <a:noFill/>
                    </a:lnL>
                    <a:lnR>
                      <a:noFill/>
                    </a:lnR>
                    <a:lnT>
                      <a:noFill/>
                    </a:lnT>
                    <a:lnB>
                      <a:noFill/>
                    </a:lnB>
                    <a:noFill/>
                  </a:tcPr>
                </a:tc>
                <a:tc>
                  <a:txBody>
                    <a:bodyPr/>
                    <a:lstStyle/>
                    <a:p>
                      <a:pPr>
                        <a:buNone/>
                      </a:pPr>
                      <a:r>
                        <a:rPr lang="ja-JP" altLang="en-US" sz="900" dirty="0"/>
                        <a:t>水管理・ガス障害の化学的視点</a:t>
                      </a:r>
                    </a:p>
                  </a:txBody>
                  <a:tcPr anchor="ctr">
                    <a:lnL>
                      <a:noFill/>
                    </a:lnL>
                    <a:lnR>
                      <a:noFill/>
                    </a:lnR>
                    <a:lnT>
                      <a:noFill/>
                    </a:lnT>
                    <a:lnB>
                      <a:noFill/>
                    </a:lnB>
                    <a:noFill/>
                  </a:tcPr>
                </a:tc>
                <a:extLst>
                  <a:ext uri="{0D108BD9-81ED-4DB2-BD59-A6C34878D82A}">
                    <a16:rowId xmlns:a16="http://schemas.microsoft.com/office/drawing/2014/main" val="3192306753"/>
                  </a:ext>
                </a:extLst>
              </a:tr>
              <a:tr h="0">
                <a:tc>
                  <a:txBody>
                    <a:bodyPr/>
                    <a:lstStyle/>
                    <a:p>
                      <a:pPr>
                        <a:buNone/>
                      </a:pPr>
                      <a:r>
                        <a:rPr lang="en-US" altLang="ja-JP" sz="900"/>
                        <a:t>2</a:t>
                      </a:r>
                      <a:r>
                        <a:rPr lang="ja-JP" altLang="en-US" sz="900"/>
                        <a:t>月</a:t>
                      </a:r>
                    </a:p>
                  </a:txBody>
                  <a:tcPr anchor="ctr">
                    <a:lnL>
                      <a:noFill/>
                    </a:lnL>
                    <a:lnR>
                      <a:noFill/>
                    </a:lnR>
                    <a:lnT>
                      <a:noFill/>
                    </a:lnT>
                    <a:lnB>
                      <a:noFill/>
                    </a:lnB>
                    <a:noFill/>
                  </a:tcPr>
                </a:tc>
                <a:tc>
                  <a:txBody>
                    <a:bodyPr/>
                    <a:lstStyle/>
                    <a:p>
                      <a:pPr>
                        <a:buNone/>
                      </a:pPr>
                      <a:r>
                        <a:rPr lang="ja-JP" altLang="en-US" sz="900" dirty="0"/>
                        <a:t>ミニまとめ＆実践</a:t>
                      </a:r>
                    </a:p>
                  </a:txBody>
                  <a:tcPr anchor="ctr">
                    <a:lnL>
                      <a:noFill/>
                    </a:lnL>
                    <a:lnR>
                      <a:noFill/>
                    </a:lnR>
                    <a:lnT>
                      <a:noFill/>
                    </a:lnT>
                    <a:lnB>
                      <a:noFill/>
                    </a:lnB>
                    <a:noFill/>
                  </a:tcPr>
                </a:tc>
                <a:tc>
                  <a:txBody>
                    <a:bodyPr/>
                    <a:lstStyle/>
                    <a:p>
                      <a:pPr>
                        <a:buNone/>
                      </a:pPr>
                      <a:r>
                        <a:rPr lang="ja-JP" altLang="en-US" sz="900" dirty="0"/>
                        <a:t>“化学を話せる自信”を持たせる</a:t>
                      </a:r>
                    </a:p>
                  </a:txBody>
                  <a:tcPr anchor="ctr">
                    <a:lnL>
                      <a:noFill/>
                    </a:lnL>
                    <a:lnR>
                      <a:noFill/>
                    </a:lnR>
                    <a:lnT>
                      <a:noFill/>
                    </a:lnT>
                    <a:lnB>
                      <a:noFill/>
                    </a:lnB>
                    <a:noFill/>
                  </a:tcPr>
                </a:tc>
                <a:extLst>
                  <a:ext uri="{0D108BD9-81ED-4DB2-BD59-A6C34878D82A}">
                    <a16:rowId xmlns:a16="http://schemas.microsoft.com/office/drawing/2014/main" val="3097761430"/>
                  </a:ext>
                </a:extLst>
              </a:tr>
            </a:tbl>
          </a:graphicData>
        </a:graphic>
      </p:graphicFrame>
      <p:sp>
        <p:nvSpPr>
          <p:cNvPr id="18" name="Rectangle 6">
            <a:extLst>
              <a:ext uri="{FF2B5EF4-FFF2-40B4-BE49-F238E27FC236}">
                <a16:creationId xmlns:a16="http://schemas.microsoft.com/office/drawing/2014/main" id="{C8E7FAB5-6082-2392-E281-68788E236962}"/>
              </a:ext>
            </a:extLst>
          </p:cNvPr>
          <p:cNvSpPr>
            <a:spLocks noChangeArrowheads="1"/>
          </p:cNvSpPr>
          <p:nvPr/>
        </p:nvSpPr>
        <p:spPr bwMode="auto">
          <a:xfrm>
            <a:off x="261647" y="196853"/>
            <a:ext cx="4238661" cy="900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50" b="1" i="0" u="none" strike="noStrike" cap="none" normalizeH="0" baseline="0" dirty="0">
                <a:ln>
                  <a:noFill/>
                </a:ln>
                <a:solidFill>
                  <a:schemeClr val="tx1"/>
                </a:solidFill>
                <a:effectLst/>
                <a:latin typeface="Arial" panose="020B0604020202020204" pitchFamily="34" charset="0"/>
              </a:rPr>
              <a:t>【第1年：導入編】</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05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50" b="1" i="0" u="none" strike="noStrike" cap="none" normalizeH="0" baseline="0" dirty="0">
                <a:ln>
                  <a:noFill/>
                </a:ln>
                <a:solidFill>
                  <a:schemeClr val="tx1"/>
                </a:solidFill>
                <a:effectLst/>
                <a:latin typeface="Arial" panose="020B0604020202020204" pitchFamily="34" charset="0"/>
              </a:rPr>
              <a:t>テーマ：「化学ってこんなに面白い」</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50" b="1" i="0" u="none" strike="noStrike" cap="none" normalizeH="0" baseline="0" dirty="0">
                <a:ln>
                  <a:noFill/>
                </a:ln>
                <a:solidFill>
                  <a:schemeClr val="tx1"/>
                </a:solidFill>
                <a:effectLst/>
                <a:latin typeface="Arial" panose="020B0604020202020204" pitchFamily="34" charset="0"/>
              </a:rPr>
              <a:t>目的：</a:t>
            </a:r>
            <a:r>
              <a:rPr kumimoji="0" lang="ja-JP" altLang="ja-JP" sz="1050" b="0" i="0" u="none" strike="noStrike" cap="none" normalizeH="0" baseline="0" dirty="0">
                <a:ln>
                  <a:noFill/>
                </a:ln>
                <a:solidFill>
                  <a:schemeClr val="tx1"/>
                </a:solidFill>
                <a:effectLst/>
                <a:latin typeface="Arial" panose="020B0604020202020204" pitchFamily="34" charset="0"/>
              </a:rPr>
              <a:t> 難しく感じる“化学”を、農業の身近な現象と結びつけて学ぶ</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05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55052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9707B82B-FA98-DD48-3B9B-44ABE9750071}"/>
              </a:ext>
            </a:extLst>
          </p:cNvPr>
          <p:cNvSpPr txBox="1"/>
          <p:nvPr/>
        </p:nvSpPr>
        <p:spPr>
          <a:xfrm>
            <a:off x="349197" y="341906"/>
            <a:ext cx="10684564" cy="1546577"/>
          </a:xfrm>
          <a:prstGeom prst="rect">
            <a:avLst/>
          </a:prstGeom>
          <a:noFill/>
        </p:spPr>
        <p:txBody>
          <a:bodyPr wrap="square">
            <a:spAutoFit/>
          </a:bodyPr>
          <a:lstStyle/>
          <a:p>
            <a:pPr>
              <a:buNone/>
            </a:pPr>
            <a:r>
              <a:rPr lang="ja-JP" altLang="en-US" sz="1050" b="1" dirty="0"/>
              <a:t>第</a:t>
            </a:r>
            <a:r>
              <a:rPr lang="en-US" altLang="ja-JP" sz="1050" b="1" dirty="0"/>
              <a:t>1</a:t>
            </a:r>
            <a:r>
              <a:rPr lang="ja-JP" altLang="en-US" sz="1050" b="1" dirty="0"/>
              <a:t>回：化学って何？農業とどんな関係がある？</a:t>
            </a:r>
            <a:endParaRPr lang="en-US" altLang="ja-JP" sz="1050" b="1" dirty="0"/>
          </a:p>
          <a:p>
            <a:pPr>
              <a:buNone/>
            </a:pPr>
            <a:endParaRPr lang="en-US" altLang="ja-JP" sz="1050" b="1" dirty="0"/>
          </a:p>
          <a:p>
            <a:pPr>
              <a:buNone/>
            </a:pPr>
            <a:r>
              <a:rPr lang="en-US" altLang="ja-JP" sz="1050" b="1" dirty="0"/>
              <a:t>Slide 1</a:t>
            </a:r>
            <a:r>
              <a:rPr lang="ja-JP" altLang="en-US" sz="1050" b="1" dirty="0"/>
              <a:t>｜化学＝変化を読む力</a:t>
            </a:r>
            <a:endParaRPr lang="en-US" altLang="ja-JP" sz="1050" b="1" dirty="0"/>
          </a:p>
          <a:p>
            <a:pPr>
              <a:buNone/>
            </a:pPr>
            <a:endParaRPr lang="ja-JP" altLang="en-US" sz="1050" b="1" dirty="0"/>
          </a:p>
          <a:p>
            <a:r>
              <a:rPr lang="ja-JP" altLang="en-US" sz="1050" dirty="0"/>
              <a:t>農業のすべては「変化」を扱う仕事。</a:t>
            </a:r>
            <a:endParaRPr lang="en-US" altLang="ja-JP" sz="1050" dirty="0"/>
          </a:p>
          <a:p>
            <a:endParaRPr lang="ja-JP" altLang="en-US" sz="1050" dirty="0"/>
          </a:p>
          <a:p>
            <a:r>
              <a:rPr lang="ja-JP" altLang="en-US" sz="1050" dirty="0"/>
              <a:t>肥料・水・土・光</a:t>
            </a:r>
            <a:r>
              <a:rPr lang="en-US" altLang="ja-JP" sz="1050" dirty="0"/>
              <a:t>——</a:t>
            </a:r>
            <a:r>
              <a:rPr lang="ja-JP" altLang="en-US" sz="1050" dirty="0"/>
              <a:t>これら全てが化学反応の上で成り立っている。</a:t>
            </a:r>
            <a:endParaRPr lang="en-US" altLang="ja-JP" sz="1050" dirty="0"/>
          </a:p>
          <a:p>
            <a:endParaRPr lang="ja-JP" altLang="en-US" sz="1050" dirty="0"/>
          </a:p>
          <a:p>
            <a:r>
              <a:rPr lang="ja-JP" altLang="en-US" sz="1050" dirty="0"/>
              <a:t>化学とは「変化のルール」を理解する学問。</a:t>
            </a:r>
          </a:p>
        </p:txBody>
      </p:sp>
      <p:sp>
        <p:nvSpPr>
          <p:cNvPr id="8" name="テキスト ボックス 7">
            <a:extLst>
              <a:ext uri="{FF2B5EF4-FFF2-40B4-BE49-F238E27FC236}">
                <a16:creationId xmlns:a16="http://schemas.microsoft.com/office/drawing/2014/main" id="{BCDC9489-BB7B-901A-2298-D02AA5C2C000}"/>
              </a:ext>
            </a:extLst>
          </p:cNvPr>
          <p:cNvSpPr txBox="1"/>
          <p:nvPr/>
        </p:nvSpPr>
        <p:spPr>
          <a:xfrm>
            <a:off x="5746803" y="341906"/>
            <a:ext cx="6096000" cy="5170646"/>
          </a:xfrm>
          <a:prstGeom prst="rect">
            <a:avLst/>
          </a:prstGeom>
          <a:noFill/>
        </p:spPr>
        <p:txBody>
          <a:bodyPr wrap="square">
            <a:spAutoFit/>
          </a:bodyPr>
          <a:lstStyle/>
          <a:p>
            <a:r>
              <a:rPr lang="ja-JP" altLang="en-US" sz="1000" dirty="0"/>
              <a:t>農業は「変化」を扱う仕事であり、肥料・水・土・光などの全てが化学反応によって成り立っています。つまり、農業現場で行われる作物生産や成長、収量の向上、土壌改良、病害虫防除などは、分子レベルの相互作用や化学反応の積み重ねで成立します。​</a:t>
            </a:r>
          </a:p>
          <a:p>
            <a:endParaRPr lang="ja-JP" altLang="en-US" sz="1000" dirty="0"/>
          </a:p>
          <a:p>
            <a:r>
              <a:rPr lang="ja-JP" altLang="en-US" sz="1000" dirty="0"/>
              <a:t>農業と「変化」の本質</a:t>
            </a:r>
          </a:p>
          <a:p>
            <a:r>
              <a:rPr lang="ja-JP" altLang="en-US" sz="1000" dirty="0">
                <a:highlight>
                  <a:srgbClr val="FFFF00"/>
                </a:highlight>
              </a:rPr>
              <a:t>農業は生物や環境要素の組み合わせによる多様な変化</a:t>
            </a:r>
            <a:r>
              <a:rPr lang="ja-JP" altLang="en-US" sz="1000" dirty="0"/>
              <a:t>を操作する仕事です。​</a:t>
            </a:r>
          </a:p>
          <a:p>
            <a:endParaRPr lang="ja-JP" altLang="en-US" sz="1000" dirty="0"/>
          </a:p>
          <a:p>
            <a:r>
              <a:rPr lang="ja-JP" altLang="en-US" sz="1000" dirty="0"/>
              <a:t>作物の生育、土壌の肥沃化、病害の抑制などは、すべて</a:t>
            </a:r>
            <a:r>
              <a:rPr lang="ja-JP" altLang="en-US" sz="1000" dirty="0">
                <a:highlight>
                  <a:srgbClr val="FFFF00"/>
                </a:highlight>
              </a:rPr>
              <a:t>物質の変化（化学反応、生物学的代謝、物理的変化）</a:t>
            </a:r>
            <a:r>
              <a:rPr lang="ja-JP" altLang="en-US" sz="1000" dirty="0"/>
              <a:t>に基づいています。​</a:t>
            </a:r>
          </a:p>
          <a:p>
            <a:endParaRPr lang="ja-JP" altLang="en-US" sz="1000" dirty="0"/>
          </a:p>
          <a:p>
            <a:r>
              <a:rPr lang="ja-JP" altLang="en-US" sz="1000" dirty="0"/>
              <a:t>肥料・水・土・光と化学反応</a:t>
            </a:r>
          </a:p>
          <a:p>
            <a:r>
              <a:rPr lang="ja-JP" altLang="en-US" sz="1000" dirty="0"/>
              <a:t>肥料：</a:t>
            </a:r>
            <a:r>
              <a:rPr lang="ja-JP" altLang="en-US" sz="1000" dirty="0">
                <a:highlight>
                  <a:srgbClr val="FFFF00"/>
                </a:highlight>
              </a:rPr>
              <a:t>作物は土壌中の肥料成分（窒素、リン、カリなど）を吸収し、代謝によって成長</a:t>
            </a:r>
            <a:r>
              <a:rPr lang="ja-JP" altLang="en-US" sz="1000" dirty="0"/>
              <a:t>します。この吸収と利用は化学反応に依存します。​</a:t>
            </a:r>
          </a:p>
          <a:p>
            <a:endParaRPr lang="ja-JP" altLang="en-US" sz="1000" dirty="0"/>
          </a:p>
          <a:p>
            <a:r>
              <a:rPr lang="ja-JP" altLang="en-US" sz="1000" dirty="0"/>
              <a:t>水：水は溶媒として土壌中の養分を溶かし、作物の化学反応（光合成、呼吸、代謝）を促進します。​</a:t>
            </a:r>
          </a:p>
          <a:p>
            <a:endParaRPr lang="ja-JP" altLang="en-US" sz="1000" dirty="0"/>
          </a:p>
          <a:p>
            <a:r>
              <a:rPr lang="ja-JP" altLang="en-US" sz="1000" dirty="0"/>
              <a:t>土：</a:t>
            </a:r>
            <a:r>
              <a:rPr lang="ja-JP" altLang="en-US" sz="1000" dirty="0">
                <a:highlight>
                  <a:srgbClr val="FFFF00"/>
                </a:highlight>
              </a:rPr>
              <a:t>土壌内では微生物や酵素の働きにより肥料分解・養分供給などの化学反応</a:t>
            </a:r>
            <a:r>
              <a:rPr lang="ja-JP" altLang="en-US" sz="1000" dirty="0"/>
              <a:t>が進みます。また、土壌改良材や有機物投入も化学的プロセスです。​</a:t>
            </a:r>
          </a:p>
          <a:p>
            <a:endParaRPr lang="ja-JP" altLang="en-US" sz="1000" dirty="0"/>
          </a:p>
          <a:p>
            <a:r>
              <a:rPr lang="ja-JP" altLang="en-US" sz="1000" dirty="0"/>
              <a:t>光：</a:t>
            </a:r>
            <a:r>
              <a:rPr lang="ja-JP" altLang="en-US" sz="1000" dirty="0">
                <a:highlight>
                  <a:srgbClr val="FFFF00"/>
                </a:highlight>
              </a:rPr>
              <a:t>光は</a:t>
            </a:r>
            <a:r>
              <a:rPr lang="ja-JP" altLang="en-US" sz="1000" dirty="0"/>
              <a:t>光合成という根本的な化学反応を駆動し、</a:t>
            </a:r>
            <a:r>
              <a:rPr lang="ja-JP" altLang="en-US" sz="1000" dirty="0">
                <a:highlight>
                  <a:srgbClr val="FFFF00"/>
                </a:highlight>
              </a:rPr>
              <a:t>太陽エネルギーを有機物の合成に変換</a:t>
            </a:r>
            <a:r>
              <a:rPr lang="ja-JP" altLang="en-US" sz="1000" dirty="0"/>
              <a:t>します。​</a:t>
            </a:r>
          </a:p>
          <a:p>
            <a:endParaRPr lang="ja-JP" altLang="en-US" sz="1000" dirty="0"/>
          </a:p>
          <a:p>
            <a:r>
              <a:rPr lang="ja-JP" altLang="en-US" sz="1000" dirty="0"/>
              <a:t>化学の役割：「変化のルール」の学問</a:t>
            </a:r>
          </a:p>
          <a:p>
            <a:r>
              <a:rPr lang="ja-JP" altLang="en-US" sz="1000" dirty="0">
                <a:highlight>
                  <a:srgbClr val="FFFF00"/>
                </a:highlight>
              </a:rPr>
              <a:t>化学は、物質がどのように変化するか、何がその変化を左右するかという「変化のルール」を解明</a:t>
            </a:r>
            <a:r>
              <a:rPr lang="ja-JP" altLang="en-US" sz="1000" dirty="0"/>
              <a:t>する学問です。​</a:t>
            </a:r>
          </a:p>
          <a:p>
            <a:endParaRPr lang="ja-JP" altLang="en-US" sz="1000" dirty="0"/>
          </a:p>
          <a:p>
            <a:r>
              <a:rPr lang="ja-JP" altLang="en-US" sz="1000" dirty="0"/>
              <a:t>例えば、化学反応の平衡や速度、触媒の働き（酵素など）は農業現場で重要な役割を果たします。​</a:t>
            </a:r>
          </a:p>
          <a:p>
            <a:endParaRPr lang="ja-JP" altLang="en-US" sz="1000" dirty="0"/>
          </a:p>
          <a:p>
            <a:r>
              <a:rPr lang="ja-JP" altLang="en-US" sz="1000" dirty="0"/>
              <a:t>農業の持続可能性や生産性向上は、こうした「変化のルール」を応用することで達成されます。​</a:t>
            </a:r>
          </a:p>
          <a:p>
            <a:endParaRPr lang="ja-JP" altLang="en-US" sz="1000" dirty="0"/>
          </a:p>
          <a:p>
            <a:r>
              <a:rPr lang="ja-JP" altLang="en-US" sz="1000" dirty="0"/>
              <a:t>論理的まとめ</a:t>
            </a:r>
          </a:p>
          <a:p>
            <a:r>
              <a:rPr lang="ja-JP" altLang="en-US" sz="1000" dirty="0"/>
              <a:t>農業は肥料・水・土・光など、さまざまな物理・化学・生物環境要因による「変化」を観察し、制御する仕事であり、その根底には化学反応が存在します。そして、その仕組みや最適化のルールを解明するのが化学であり、農業の発展には化学的知見が不可欠です。​</a:t>
            </a:r>
          </a:p>
        </p:txBody>
      </p:sp>
    </p:spTree>
    <p:extLst>
      <p:ext uri="{BB962C8B-B14F-4D97-AF65-F5344CB8AC3E}">
        <p14:creationId xmlns:p14="http://schemas.microsoft.com/office/powerpoint/2010/main" val="633013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4490F-5E8C-718D-FFFB-C3857923B120}"/>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52027040-1E59-B8C7-2650-31C90FA01416}"/>
              </a:ext>
            </a:extLst>
          </p:cNvPr>
          <p:cNvSpPr txBox="1"/>
          <p:nvPr/>
        </p:nvSpPr>
        <p:spPr>
          <a:xfrm>
            <a:off x="365761" y="326003"/>
            <a:ext cx="3448594" cy="2354491"/>
          </a:xfrm>
          <a:prstGeom prst="rect">
            <a:avLst/>
          </a:prstGeom>
          <a:noFill/>
        </p:spPr>
        <p:txBody>
          <a:bodyPr wrap="square">
            <a:spAutoFit/>
          </a:bodyPr>
          <a:lstStyle/>
          <a:p>
            <a:r>
              <a:rPr lang="ja-JP" altLang="en-US" sz="1050" b="1" dirty="0"/>
              <a:t>第</a:t>
            </a:r>
            <a:r>
              <a:rPr lang="en-US" altLang="ja-JP" sz="1050" b="1" dirty="0"/>
              <a:t>1</a:t>
            </a:r>
            <a:r>
              <a:rPr lang="ja-JP" altLang="en-US" sz="1050" b="1" dirty="0"/>
              <a:t>回：化学って何？農業とどんな関係がある？</a:t>
            </a:r>
            <a:endParaRPr lang="en-US" altLang="ja-JP" sz="1050" b="1" dirty="0"/>
          </a:p>
          <a:p>
            <a:endParaRPr lang="en-US" altLang="ja-JP" sz="1050" b="1" dirty="0"/>
          </a:p>
          <a:p>
            <a:r>
              <a:rPr lang="en-US" altLang="ja-JP" sz="1050" b="1" dirty="0"/>
              <a:t>Slide 2</a:t>
            </a:r>
            <a:r>
              <a:rPr lang="ja-JP" altLang="en-US" sz="1050" b="1" dirty="0"/>
              <a:t>｜農業</a:t>
            </a:r>
            <a:r>
              <a:rPr lang="en-US" altLang="ja-JP" sz="1050" b="1" dirty="0"/>
              <a:t>×</a:t>
            </a:r>
            <a:r>
              <a:rPr lang="ja-JP" altLang="en-US" sz="1050" b="1" dirty="0"/>
              <a:t>化学の身近な例現象</a:t>
            </a:r>
            <a:endParaRPr lang="en-US" altLang="ja-JP" sz="1050" b="1" dirty="0"/>
          </a:p>
          <a:p>
            <a:endParaRPr lang="en-US" altLang="ja-JP" sz="1050" b="1" dirty="0"/>
          </a:p>
          <a:p>
            <a:r>
              <a:rPr lang="ja-JP" altLang="en-US" sz="1050" dirty="0"/>
              <a:t>化学反応のイメージ</a:t>
            </a:r>
            <a:endParaRPr lang="en-US" altLang="ja-JP" sz="1050" dirty="0"/>
          </a:p>
          <a:p>
            <a:endParaRPr lang="en-US" altLang="ja-JP" sz="1050" dirty="0"/>
          </a:p>
          <a:p>
            <a:r>
              <a:rPr lang="ja-JP" altLang="en-US" sz="1050" dirty="0"/>
              <a:t>石灰をまく</a:t>
            </a:r>
            <a:endParaRPr lang="en-US" altLang="ja-JP" sz="1050" dirty="0"/>
          </a:p>
          <a:p>
            <a:r>
              <a:rPr lang="ja-JP" altLang="en-US" sz="1050" dirty="0"/>
              <a:t>　酸を中和（</a:t>
            </a:r>
            <a:r>
              <a:rPr lang="en-US" altLang="ja-JP" sz="1050" dirty="0" err="1"/>
              <a:t>CaCO</a:t>
            </a:r>
            <a:r>
              <a:rPr lang="en-US" altLang="ja-JP" sz="1050" dirty="0"/>
              <a:t>₃</a:t>
            </a:r>
            <a:r>
              <a:rPr lang="ja-JP" altLang="en-US" sz="1050" dirty="0"/>
              <a:t>＋</a:t>
            </a:r>
            <a:r>
              <a:rPr lang="en-US" altLang="ja-JP" sz="1050" dirty="0"/>
              <a:t>2H⁺→Ca²⁺</a:t>
            </a:r>
            <a:r>
              <a:rPr lang="ja-JP" altLang="en-US" sz="1050" dirty="0"/>
              <a:t>＋</a:t>
            </a:r>
            <a:r>
              <a:rPr lang="en-US" altLang="ja-JP" sz="1050" dirty="0"/>
              <a:t>CO₂</a:t>
            </a:r>
            <a:r>
              <a:rPr lang="ja-JP" altLang="en-US" sz="1050" dirty="0"/>
              <a:t>＋</a:t>
            </a:r>
            <a:r>
              <a:rPr lang="en-US" altLang="ja-JP" sz="1050" dirty="0"/>
              <a:t>H₂O</a:t>
            </a:r>
            <a:r>
              <a:rPr lang="ja-JP" altLang="en-US" sz="1050" dirty="0"/>
              <a:t>）</a:t>
            </a:r>
            <a:endParaRPr lang="en-US" altLang="ja-JP" sz="1050" dirty="0"/>
          </a:p>
          <a:p>
            <a:endParaRPr lang="en-US" altLang="ja-JP" sz="1050" dirty="0"/>
          </a:p>
          <a:p>
            <a:r>
              <a:rPr lang="ja-JP" altLang="en-US" sz="1050" dirty="0"/>
              <a:t>肥料をまく	</a:t>
            </a:r>
            <a:endParaRPr lang="en-US" altLang="ja-JP" sz="1050" dirty="0"/>
          </a:p>
          <a:p>
            <a:r>
              <a:rPr lang="ja-JP" altLang="en-US" sz="1050" dirty="0"/>
              <a:t>　イオンが溶けて根に吸収される</a:t>
            </a:r>
            <a:endParaRPr lang="en-US" altLang="ja-JP" sz="1050" dirty="0"/>
          </a:p>
          <a:p>
            <a:endParaRPr lang="en-US" altLang="ja-JP" sz="1050" dirty="0"/>
          </a:p>
          <a:p>
            <a:r>
              <a:rPr lang="ja-JP" altLang="en-US" sz="1050" dirty="0"/>
              <a:t>堆肥を入れる	</a:t>
            </a:r>
            <a:endParaRPr lang="en-US" altLang="ja-JP" sz="1050" dirty="0"/>
          </a:p>
          <a:p>
            <a:r>
              <a:rPr lang="ja-JP" altLang="en-US" sz="1050" dirty="0"/>
              <a:t>　微生物が分解して栄養をつくる</a:t>
            </a:r>
          </a:p>
        </p:txBody>
      </p:sp>
      <p:sp>
        <p:nvSpPr>
          <p:cNvPr id="12" name="テキスト ボックス 11">
            <a:extLst>
              <a:ext uri="{FF2B5EF4-FFF2-40B4-BE49-F238E27FC236}">
                <a16:creationId xmlns:a16="http://schemas.microsoft.com/office/drawing/2014/main" id="{66F7FBA5-79B0-26A3-E014-C314FF872084}"/>
              </a:ext>
            </a:extLst>
          </p:cNvPr>
          <p:cNvSpPr txBox="1"/>
          <p:nvPr/>
        </p:nvSpPr>
        <p:spPr>
          <a:xfrm>
            <a:off x="5730239" y="326003"/>
            <a:ext cx="6096000" cy="4939814"/>
          </a:xfrm>
          <a:prstGeom prst="rect">
            <a:avLst/>
          </a:prstGeom>
          <a:noFill/>
        </p:spPr>
        <p:txBody>
          <a:bodyPr wrap="square">
            <a:spAutoFit/>
          </a:bodyPr>
          <a:lstStyle/>
          <a:p>
            <a:r>
              <a:rPr lang="ja-JP" altLang="en-US" sz="1050" dirty="0"/>
              <a:t>農業と化学の関係を理解するには、現場でよく見られる具体的な「化学反応」の例を通して考えることが効果的です。以下はその代表的な現象について論理的に説明します。​</a:t>
            </a:r>
          </a:p>
          <a:p>
            <a:endParaRPr lang="ja-JP" altLang="en-US" sz="1050" dirty="0"/>
          </a:p>
          <a:p>
            <a:r>
              <a:rPr lang="ja-JP" altLang="en-US" sz="1050" dirty="0"/>
              <a:t>石灰をまく：酸を中和する化学反応</a:t>
            </a:r>
          </a:p>
          <a:p>
            <a:r>
              <a:rPr lang="ja-JP" altLang="en-US" sz="1050" dirty="0"/>
              <a:t>酸性土壌に石灰（炭酸カルシウム：</a:t>
            </a:r>
            <a:r>
              <a:rPr lang="en-US" altLang="ja-JP" sz="1050" dirty="0" err="1"/>
              <a:t>CaCO</a:t>
            </a:r>
            <a:r>
              <a:rPr lang="en-US" altLang="ja-JP" sz="1050" dirty="0"/>
              <a:t>₃</a:t>
            </a:r>
            <a:r>
              <a:rPr lang="ja-JP" altLang="en-US" sz="1050" dirty="0"/>
              <a:t>）を施用すると、次のような化学反応が起こり、土壌の酸を中和します。​</a:t>
            </a:r>
          </a:p>
          <a:p>
            <a:endParaRPr lang="ja-JP" altLang="en-US" sz="1050" dirty="0"/>
          </a:p>
          <a:p>
            <a:r>
              <a:rPr lang="ja-JP" altLang="en-US" sz="1050" dirty="0"/>
              <a:t>反応式：</a:t>
            </a:r>
            <a:r>
              <a:rPr lang="en-US" altLang="ja-JP" sz="1050" dirty="0" err="1"/>
              <a:t>CaCO</a:t>
            </a:r>
            <a:r>
              <a:rPr lang="en-US" altLang="ja-JP" sz="1050" dirty="0"/>
              <a:t>₃ + 2H⁺ → Ca²⁺ + CO₂ + H₂O</a:t>
            </a:r>
          </a:p>
          <a:p>
            <a:endParaRPr lang="en-US" altLang="ja-JP" sz="1050" dirty="0"/>
          </a:p>
          <a:p>
            <a:r>
              <a:rPr lang="ja-JP" altLang="en-US" sz="1050" dirty="0"/>
              <a:t>このとき、土壌の水素イオン（</a:t>
            </a:r>
            <a:r>
              <a:rPr lang="en-US" altLang="ja-JP" sz="1050" dirty="0"/>
              <a:t>H⁺</a:t>
            </a:r>
            <a:r>
              <a:rPr lang="ja-JP" altLang="en-US" sz="1050" dirty="0"/>
              <a:t>）が減少し、土壌</a:t>
            </a:r>
            <a:r>
              <a:rPr lang="en-US" altLang="ja-JP" sz="1050" dirty="0"/>
              <a:t>pH</a:t>
            </a:r>
            <a:r>
              <a:rPr lang="ja-JP" altLang="en-US" sz="1050" dirty="0"/>
              <a:t>が上昇します。結果としてアルミニウム毒性の低減や栄養素の吸収促進につながり、作物の生育環境が改善されます。​</a:t>
            </a:r>
          </a:p>
          <a:p>
            <a:endParaRPr lang="ja-JP" altLang="en-US" sz="1050" dirty="0"/>
          </a:p>
          <a:p>
            <a:r>
              <a:rPr lang="ja-JP" altLang="en-US" sz="1050" dirty="0"/>
              <a:t>肥料をまく：イオンが溶けて根に吸収される</a:t>
            </a:r>
          </a:p>
          <a:p>
            <a:r>
              <a:rPr lang="ja-JP" altLang="en-US" sz="1050" dirty="0"/>
              <a:t>肥料として施した成分（窒素、リン酸、カリなど）は、土壌中でイオンの形で溶解し、作物の根から吸収されます。​</a:t>
            </a:r>
          </a:p>
          <a:p>
            <a:endParaRPr lang="ja-JP" altLang="en-US" sz="1050" dirty="0"/>
          </a:p>
          <a:p>
            <a:r>
              <a:rPr lang="ja-JP" altLang="en-US" sz="1050" dirty="0"/>
              <a:t>吸収の過程では、イオンは水溶液中を拡散または質量流（</a:t>
            </a:r>
            <a:r>
              <a:rPr lang="en-US" altLang="ja-JP" sz="1050" dirty="0"/>
              <a:t>mass flow</a:t>
            </a:r>
            <a:r>
              <a:rPr lang="ja-JP" altLang="en-US" sz="1050" dirty="0"/>
              <a:t>）で根に到達し、根表面の細胞を通って植物体内へ取り込まれます。​</a:t>
            </a:r>
          </a:p>
          <a:p>
            <a:endParaRPr lang="ja-JP" altLang="en-US" sz="1050" dirty="0"/>
          </a:p>
          <a:p>
            <a:r>
              <a:rPr lang="ja-JP" altLang="en-US" sz="1050" dirty="0"/>
              <a:t>その後、これらのイオンは植物の代謝や成長に利用され、作物の収量や品質を決定付けます。​</a:t>
            </a:r>
          </a:p>
          <a:p>
            <a:endParaRPr lang="ja-JP" altLang="en-US" sz="1050" dirty="0"/>
          </a:p>
          <a:p>
            <a:r>
              <a:rPr lang="ja-JP" altLang="en-US" sz="1050" dirty="0"/>
              <a:t>堆肥を入れる：微生物が分解して栄養をつくる</a:t>
            </a:r>
          </a:p>
          <a:p>
            <a:r>
              <a:rPr lang="ja-JP" altLang="en-US" sz="1050" dirty="0"/>
              <a:t>堆肥（有機物）を土壌に投入すると、微生物（細菌や真菌）が有機物を分解し、無機栄養素（窒素、リン、カリなど）や腐植（</a:t>
            </a:r>
            <a:r>
              <a:rPr lang="en-US" altLang="ja-JP" sz="1050" dirty="0"/>
              <a:t>humus</a:t>
            </a:r>
            <a:r>
              <a:rPr lang="ja-JP" altLang="en-US" sz="1050" dirty="0"/>
              <a:t>）を生成します。​</a:t>
            </a:r>
          </a:p>
          <a:p>
            <a:endParaRPr lang="ja-JP" altLang="en-US" sz="1050" dirty="0"/>
          </a:p>
          <a:p>
            <a:r>
              <a:rPr lang="ja-JP" altLang="en-US" sz="1050" dirty="0"/>
              <a:t>この分解過程はさまざまな酵素反応によって進み、徐々に養分が土壌に供給されます。これにより、土壌環境の改良や植物の健全な成長が促されます。​</a:t>
            </a:r>
          </a:p>
          <a:p>
            <a:endParaRPr lang="ja-JP" altLang="en-US" sz="1050" dirty="0"/>
          </a:p>
          <a:p>
            <a:r>
              <a:rPr lang="ja-JP" altLang="en-US" sz="1050" dirty="0"/>
              <a:t>これらの身近な現象は、農業における化学の重要性を直感的に理解できる例です。農業の作業はすべて、こうした「物質の変化」を上手にコントロールすることにより成立しているといえます。</a:t>
            </a:r>
          </a:p>
        </p:txBody>
      </p:sp>
    </p:spTree>
    <p:extLst>
      <p:ext uri="{BB962C8B-B14F-4D97-AF65-F5344CB8AC3E}">
        <p14:creationId xmlns:p14="http://schemas.microsoft.com/office/powerpoint/2010/main" val="135902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6AF1E-5D24-0E50-2819-7920D0618D5D}"/>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8D95B3E-A240-85A5-C50C-3CBBEDA28CE0}"/>
              </a:ext>
            </a:extLst>
          </p:cNvPr>
          <p:cNvSpPr txBox="1"/>
          <p:nvPr/>
        </p:nvSpPr>
        <p:spPr>
          <a:xfrm>
            <a:off x="365760" y="326003"/>
            <a:ext cx="10273085" cy="1546577"/>
          </a:xfrm>
          <a:prstGeom prst="rect">
            <a:avLst/>
          </a:prstGeom>
          <a:noFill/>
        </p:spPr>
        <p:txBody>
          <a:bodyPr wrap="square">
            <a:spAutoFit/>
          </a:bodyPr>
          <a:lstStyle/>
          <a:p>
            <a:r>
              <a:rPr lang="ja-JP" altLang="en-US" sz="1050" b="1" dirty="0"/>
              <a:t>第</a:t>
            </a:r>
            <a:r>
              <a:rPr lang="en-US" altLang="ja-JP" sz="1050" b="1" dirty="0"/>
              <a:t>2</a:t>
            </a:r>
            <a:r>
              <a:rPr lang="ja-JP" altLang="en-US" sz="1050" b="1" dirty="0"/>
              <a:t>回：土は“生きている化学反応”</a:t>
            </a:r>
          </a:p>
          <a:p>
            <a:endParaRPr lang="en-US" altLang="ja-JP" sz="1050" b="1" dirty="0"/>
          </a:p>
          <a:p>
            <a:r>
              <a:rPr lang="en-US" altLang="ja-JP" sz="1050" b="1" dirty="0"/>
              <a:t>Slide 1</a:t>
            </a:r>
            <a:r>
              <a:rPr lang="ja-JP" altLang="en-US" sz="1050" b="1" dirty="0"/>
              <a:t>｜土の三相構造</a:t>
            </a:r>
            <a:endParaRPr lang="en-US" altLang="ja-JP" sz="1050" b="1" dirty="0"/>
          </a:p>
          <a:p>
            <a:endParaRPr lang="ja-JP" altLang="en-US" sz="1050" b="1" dirty="0"/>
          </a:p>
          <a:p>
            <a:r>
              <a:rPr lang="ja-JP" altLang="en-US" sz="1050" dirty="0"/>
              <a:t>固相（土粒）／液相（水）／気相（空気）</a:t>
            </a:r>
            <a:endParaRPr lang="en-US" altLang="ja-JP" sz="1050" dirty="0"/>
          </a:p>
          <a:p>
            <a:endParaRPr lang="ja-JP" altLang="en-US" sz="1050" dirty="0"/>
          </a:p>
          <a:p>
            <a:r>
              <a:rPr lang="ja-JP" altLang="en-US" sz="1050" dirty="0"/>
              <a:t>良い土＝この</a:t>
            </a:r>
            <a:r>
              <a:rPr lang="en-US" altLang="ja-JP" sz="1050" dirty="0"/>
              <a:t>3</a:t>
            </a:r>
            <a:r>
              <a:rPr lang="ja-JP" altLang="en-US" sz="1050" dirty="0"/>
              <a:t>つがちょうど良いバランス。</a:t>
            </a:r>
            <a:endParaRPr lang="en-US" altLang="ja-JP" sz="1050" dirty="0"/>
          </a:p>
          <a:p>
            <a:endParaRPr lang="ja-JP" altLang="en-US" sz="1050" dirty="0"/>
          </a:p>
          <a:p>
            <a:r>
              <a:rPr lang="ja-JP" altLang="en-US" sz="1050" dirty="0"/>
              <a:t>「根が呼吸できるか」が健康の鍵。</a:t>
            </a:r>
          </a:p>
        </p:txBody>
      </p:sp>
    </p:spTree>
    <p:extLst>
      <p:ext uri="{BB962C8B-B14F-4D97-AF65-F5344CB8AC3E}">
        <p14:creationId xmlns:p14="http://schemas.microsoft.com/office/powerpoint/2010/main" val="3191708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E4EC2-1E91-A999-9528-D8A533873D0B}"/>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9A002B3-FF52-E010-364E-24FD52A9D271}"/>
              </a:ext>
            </a:extLst>
          </p:cNvPr>
          <p:cNvSpPr txBox="1"/>
          <p:nvPr/>
        </p:nvSpPr>
        <p:spPr>
          <a:xfrm>
            <a:off x="365760" y="326003"/>
            <a:ext cx="10273085" cy="1708160"/>
          </a:xfrm>
          <a:prstGeom prst="rect">
            <a:avLst/>
          </a:prstGeom>
          <a:noFill/>
        </p:spPr>
        <p:txBody>
          <a:bodyPr wrap="square">
            <a:spAutoFit/>
          </a:bodyPr>
          <a:lstStyle/>
          <a:p>
            <a:r>
              <a:rPr lang="ja-JP" altLang="en-US" sz="1050" b="1" dirty="0"/>
              <a:t>第</a:t>
            </a:r>
            <a:r>
              <a:rPr lang="en-US" altLang="ja-JP" sz="1050" b="1" dirty="0"/>
              <a:t>2</a:t>
            </a:r>
            <a:r>
              <a:rPr lang="ja-JP" altLang="en-US" sz="1050" b="1" dirty="0"/>
              <a:t>回：土は“生きている化学反応”</a:t>
            </a:r>
          </a:p>
          <a:p>
            <a:endParaRPr lang="en-US" altLang="ja-JP" sz="1050" b="1" dirty="0"/>
          </a:p>
          <a:p>
            <a:r>
              <a:rPr lang="en-US" altLang="ja-JP" sz="1050" b="1" dirty="0"/>
              <a:t>Slide 2</a:t>
            </a:r>
            <a:r>
              <a:rPr lang="ja-JP" altLang="en-US" sz="1050" b="1" dirty="0"/>
              <a:t>｜根の呼吸と化学反応</a:t>
            </a:r>
            <a:endParaRPr lang="en-US" altLang="ja-JP" sz="1050" b="1" dirty="0"/>
          </a:p>
          <a:p>
            <a:endParaRPr lang="ja-JP" altLang="en-US" sz="1050" b="1" dirty="0"/>
          </a:p>
          <a:p>
            <a:r>
              <a:rPr lang="ja-JP" altLang="en-US" sz="1050" dirty="0"/>
              <a:t>根は</a:t>
            </a:r>
            <a:r>
              <a:rPr lang="en-US" altLang="ja-JP" sz="1050" dirty="0"/>
              <a:t>O₂</a:t>
            </a:r>
            <a:r>
              <a:rPr lang="ja-JP" altLang="en-US" sz="1050" dirty="0"/>
              <a:t>を吸って</a:t>
            </a:r>
            <a:r>
              <a:rPr lang="en-US" altLang="ja-JP" sz="1050" dirty="0"/>
              <a:t>CO₂</a:t>
            </a:r>
            <a:r>
              <a:rPr lang="ja-JP" altLang="en-US" sz="1050" dirty="0"/>
              <a:t>を出す（人と同じ）。</a:t>
            </a:r>
          </a:p>
          <a:p>
            <a:endParaRPr lang="en-US" altLang="ja-JP" sz="1050" dirty="0"/>
          </a:p>
          <a:p>
            <a:r>
              <a:rPr lang="ja-JP" altLang="en-US" sz="1050" dirty="0"/>
              <a:t>酸素が少ないと「乳酸発酵」→根が弱る。</a:t>
            </a:r>
          </a:p>
          <a:p>
            <a:endParaRPr lang="en-US" altLang="ja-JP" sz="1050" dirty="0"/>
          </a:p>
          <a:p>
            <a:r>
              <a:rPr lang="ja-JP" altLang="en-US" sz="1050" dirty="0"/>
              <a:t>水の多すぎ・排水不良は化学反応を変える。</a:t>
            </a:r>
          </a:p>
          <a:p>
            <a:endParaRPr lang="ja-JP" altLang="en-US" sz="1050" dirty="0"/>
          </a:p>
        </p:txBody>
      </p:sp>
    </p:spTree>
    <p:extLst>
      <p:ext uri="{BB962C8B-B14F-4D97-AF65-F5344CB8AC3E}">
        <p14:creationId xmlns:p14="http://schemas.microsoft.com/office/powerpoint/2010/main" val="2579567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51E0B-1446-B32C-1B4E-B47C8288FE0A}"/>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3642C6BD-D0C1-68CB-068A-B0862D19B8D7}"/>
              </a:ext>
            </a:extLst>
          </p:cNvPr>
          <p:cNvSpPr txBox="1"/>
          <p:nvPr/>
        </p:nvSpPr>
        <p:spPr>
          <a:xfrm>
            <a:off x="365760" y="326003"/>
            <a:ext cx="10273085" cy="1708160"/>
          </a:xfrm>
          <a:prstGeom prst="rect">
            <a:avLst/>
          </a:prstGeom>
          <a:noFill/>
        </p:spPr>
        <p:txBody>
          <a:bodyPr wrap="square">
            <a:spAutoFit/>
          </a:bodyPr>
          <a:lstStyle/>
          <a:p>
            <a:r>
              <a:rPr lang="ja-JP" altLang="en-US" sz="1050" b="1" dirty="0"/>
              <a:t>第</a:t>
            </a:r>
            <a:r>
              <a:rPr lang="en-US" altLang="ja-JP" sz="1050" b="1" dirty="0"/>
              <a:t>2</a:t>
            </a:r>
            <a:r>
              <a:rPr lang="ja-JP" altLang="en-US" sz="1050" b="1" dirty="0"/>
              <a:t>回：土は“生きている化学反応”</a:t>
            </a:r>
          </a:p>
          <a:p>
            <a:endParaRPr lang="en-US" altLang="ja-JP" sz="1050" b="1" dirty="0"/>
          </a:p>
          <a:p>
            <a:r>
              <a:rPr lang="en-US" altLang="ja-JP" sz="1050" b="1" dirty="0"/>
              <a:t>Slide 3</a:t>
            </a:r>
            <a:r>
              <a:rPr lang="ja-JP" altLang="en-US" sz="1050" b="1" dirty="0"/>
              <a:t>｜団粒構造＝良い化学バランス</a:t>
            </a:r>
            <a:endParaRPr lang="en-US" altLang="ja-JP" sz="1050" b="1" dirty="0"/>
          </a:p>
          <a:p>
            <a:endParaRPr lang="ja-JP" altLang="en-US" sz="1050" b="1" dirty="0"/>
          </a:p>
          <a:p>
            <a:r>
              <a:rPr lang="ja-JP" altLang="en-US" sz="1050" dirty="0"/>
              <a:t>土粒＋有機物＋微生物 → 団粒</a:t>
            </a:r>
            <a:endParaRPr lang="en-US" altLang="ja-JP" sz="1050" dirty="0"/>
          </a:p>
          <a:p>
            <a:endParaRPr lang="ja-JP" altLang="en-US" sz="1050" dirty="0"/>
          </a:p>
          <a:p>
            <a:r>
              <a:rPr lang="ja-JP" altLang="en-US" sz="1050" dirty="0"/>
              <a:t>団粒があると空気と水が共存しやすい。</a:t>
            </a:r>
            <a:endParaRPr lang="en-US" altLang="ja-JP" sz="1050" dirty="0"/>
          </a:p>
          <a:p>
            <a:endParaRPr lang="ja-JP" altLang="en-US" sz="1050" dirty="0"/>
          </a:p>
          <a:p>
            <a:r>
              <a:rPr lang="ja-JP" altLang="en-US" sz="1050" dirty="0"/>
              <a:t>土づくり＝物理＋化学＋生物の三位一体。</a:t>
            </a:r>
          </a:p>
          <a:p>
            <a:endParaRPr lang="ja-JP" altLang="en-US" sz="1050" dirty="0"/>
          </a:p>
        </p:txBody>
      </p:sp>
    </p:spTree>
    <p:extLst>
      <p:ext uri="{BB962C8B-B14F-4D97-AF65-F5344CB8AC3E}">
        <p14:creationId xmlns:p14="http://schemas.microsoft.com/office/powerpoint/2010/main" val="249324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2C26E-B72A-2648-61E5-6309A827C3D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589DA5A-802E-9A0C-6765-B531D5A93594}"/>
              </a:ext>
            </a:extLst>
          </p:cNvPr>
          <p:cNvSpPr txBox="1"/>
          <p:nvPr/>
        </p:nvSpPr>
        <p:spPr>
          <a:xfrm>
            <a:off x="365760" y="326003"/>
            <a:ext cx="10273085" cy="1546577"/>
          </a:xfrm>
          <a:prstGeom prst="rect">
            <a:avLst/>
          </a:prstGeom>
          <a:noFill/>
        </p:spPr>
        <p:txBody>
          <a:bodyPr wrap="square">
            <a:spAutoFit/>
          </a:bodyPr>
          <a:lstStyle/>
          <a:p>
            <a:pPr>
              <a:buNone/>
            </a:pPr>
            <a:r>
              <a:rPr lang="ja-JP" altLang="en-US" sz="1050" b="1" dirty="0"/>
              <a:t>第</a:t>
            </a:r>
            <a:r>
              <a:rPr lang="en-US" altLang="ja-JP" sz="1050" b="1" dirty="0"/>
              <a:t>3</a:t>
            </a:r>
            <a:r>
              <a:rPr lang="ja-JP" altLang="en-US" sz="1050" b="1" dirty="0"/>
              <a:t>回：</a:t>
            </a:r>
            <a:r>
              <a:rPr lang="en-US" altLang="ja-JP" sz="1050" b="1" dirty="0"/>
              <a:t>pH</a:t>
            </a:r>
            <a:r>
              <a:rPr lang="ja-JP" altLang="en-US" sz="1050" b="1" dirty="0"/>
              <a:t>とは？酸性・アルカリ性の仕組み</a:t>
            </a:r>
          </a:p>
          <a:p>
            <a:pPr>
              <a:buNone/>
            </a:pPr>
            <a:endParaRPr lang="en-US" altLang="ja-JP" sz="1050" b="1" dirty="0"/>
          </a:p>
          <a:p>
            <a:pPr>
              <a:buNone/>
            </a:pPr>
            <a:r>
              <a:rPr lang="en-US" altLang="ja-JP" sz="1050" b="1" dirty="0"/>
              <a:t>Slide 1</a:t>
            </a:r>
            <a:r>
              <a:rPr lang="ja-JP" altLang="en-US" sz="1050" b="1" dirty="0"/>
              <a:t>｜</a:t>
            </a:r>
            <a:r>
              <a:rPr lang="en-US" altLang="ja-JP" sz="1050" b="1" dirty="0"/>
              <a:t>pH</a:t>
            </a:r>
            <a:r>
              <a:rPr lang="ja-JP" altLang="en-US" sz="1050" b="1" dirty="0"/>
              <a:t>とは？</a:t>
            </a:r>
            <a:endParaRPr lang="en-US" altLang="ja-JP" sz="1050" b="1" dirty="0"/>
          </a:p>
          <a:p>
            <a:pPr>
              <a:buNone/>
            </a:pPr>
            <a:endParaRPr lang="ja-JP" altLang="en-US" sz="1050" b="1" dirty="0"/>
          </a:p>
          <a:p>
            <a:r>
              <a:rPr lang="en-US" altLang="ja-JP" sz="1050" dirty="0"/>
              <a:t>pH</a:t>
            </a:r>
            <a:r>
              <a:rPr lang="ja-JP" altLang="en-US" sz="1050" dirty="0"/>
              <a:t>＝水素イオン（</a:t>
            </a:r>
            <a:r>
              <a:rPr lang="en-US" altLang="ja-JP" sz="1050" dirty="0"/>
              <a:t>H⁺</a:t>
            </a:r>
            <a:r>
              <a:rPr lang="ja-JP" altLang="en-US" sz="1050" dirty="0"/>
              <a:t>）の濃さを表す数字。</a:t>
            </a:r>
            <a:endParaRPr lang="en-US" altLang="ja-JP" sz="1050" dirty="0"/>
          </a:p>
          <a:p>
            <a:pPr>
              <a:buFont typeface="Arial" panose="020B0604020202020204" pitchFamily="34" charset="0"/>
              <a:buChar char="•"/>
            </a:pPr>
            <a:endParaRPr lang="ja-JP" altLang="en-US" sz="1050" dirty="0"/>
          </a:p>
          <a:p>
            <a:r>
              <a:rPr lang="en-US" altLang="ja-JP" sz="1050" dirty="0"/>
              <a:t>7</a:t>
            </a:r>
            <a:r>
              <a:rPr lang="ja-JP" altLang="en-US" sz="1050" dirty="0"/>
              <a:t>＝中性、低い→酸性、高い→アルカリ性。</a:t>
            </a:r>
            <a:endParaRPr lang="en-US" altLang="ja-JP" sz="1050" dirty="0"/>
          </a:p>
          <a:p>
            <a:endParaRPr lang="ja-JP" altLang="en-US" sz="1050" dirty="0"/>
          </a:p>
          <a:p>
            <a:r>
              <a:rPr lang="en-US" altLang="ja-JP" sz="1050" dirty="0"/>
              <a:t>1</a:t>
            </a:r>
            <a:r>
              <a:rPr lang="ja-JP" altLang="en-US" sz="1050" dirty="0"/>
              <a:t>違うと</a:t>
            </a:r>
            <a:r>
              <a:rPr lang="en-US" altLang="ja-JP" sz="1050" dirty="0"/>
              <a:t>10</a:t>
            </a:r>
            <a:r>
              <a:rPr lang="ja-JP" altLang="en-US" sz="1050" dirty="0"/>
              <a:t>倍変わる！</a:t>
            </a:r>
          </a:p>
        </p:txBody>
      </p:sp>
    </p:spTree>
    <p:extLst>
      <p:ext uri="{BB962C8B-B14F-4D97-AF65-F5344CB8AC3E}">
        <p14:creationId xmlns:p14="http://schemas.microsoft.com/office/powerpoint/2010/main" val="1220815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95E78-036A-78B9-B38D-F389B1C98A5B}"/>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E7E4D35-AEBD-7CC1-A4BE-C508E2C22570}"/>
              </a:ext>
            </a:extLst>
          </p:cNvPr>
          <p:cNvSpPr txBox="1"/>
          <p:nvPr/>
        </p:nvSpPr>
        <p:spPr>
          <a:xfrm>
            <a:off x="365760" y="326003"/>
            <a:ext cx="10273085" cy="1708160"/>
          </a:xfrm>
          <a:prstGeom prst="rect">
            <a:avLst/>
          </a:prstGeom>
          <a:noFill/>
        </p:spPr>
        <p:txBody>
          <a:bodyPr wrap="square">
            <a:spAutoFit/>
          </a:bodyPr>
          <a:lstStyle/>
          <a:p>
            <a:r>
              <a:rPr lang="ja-JP" altLang="en-US" sz="1050" b="1" dirty="0"/>
              <a:t>第</a:t>
            </a:r>
            <a:r>
              <a:rPr lang="en-US" altLang="ja-JP" sz="1050" b="1" dirty="0"/>
              <a:t>3</a:t>
            </a:r>
            <a:r>
              <a:rPr lang="ja-JP" altLang="en-US" sz="1050" b="1" dirty="0"/>
              <a:t>回：</a:t>
            </a:r>
            <a:r>
              <a:rPr lang="en-US" altLang="ja-JP" sz="1050" b="1" dirty="0"/>
              <a:t>pH</a:t>
            </a:r>
            <a:r>
              <a:rPr lang="ja-JP" altLang="en-US" sz="1050" b="1" dirty="0"/>
              <a:t>とは？酸性・アルカリ性の仕組み</a:t>
            </a:r>
          </a:p>
          <a:p>
            <a:endParaRPr lang="en-US" altLang="ja-JP" sz="1050" b="1" dirty="0"/>
          </a:p>
          <a:p>
            <a:r>
              <a:rPr lang="en-US" altLang="ja-JP" sz="1050" b="1" dirty="0"/>
              <a:t>Slide 2</a:t>
            </a:r>
            <a:r>
              <a:rPr lang="ja-JP" altLang="en-US" sz="1050" b="1" dirty="0"/>
              <a:t>｜</a:t>
            </a:r>
            <a:r>
              <a:rPr lang="en-US" altLang="ja-JP" sz="1050" b="1" dirty="0"/>
              <a:t>pH</a:t>
            </a:r>
            <a:r>
              <a:rPr lang="ja-JP" altLang="en-US" sz="1050" b="1" dirty="0"/>
              <a:t>と作物の関係</a:t>
            </a:r>
            <a:endParaRPr lang="en-US" altLang="ja-JP" sz="1050" b="1" dirty="0"/>
          </a:p>
          <a:p>
            <a:endParaRPr lang="ja-JP" altLang="en-US" sz="1050" b="1" dirty="0"/>
          </a:p>
          <a:p>
            <a:r>
              <a:rPr lang="ja-JP" altLang="en-US" sz="1050" dirty="0"/>
              <a:t>酸性→リン酸・カルシウムが効きにくい。</a:t>
            </a:r>
          </a:p>
          <a:p>
            <a:endParaRPr lang="en-US" altLang="ja-JP" sz="1050" dirty="0"/>
          </a:p>
          <a:p>
            <a:r>
              <a:rPr lang="ja-JP" altLang="en-US" sz="1050" dirty="0"/>
              <a:t>アルカリ→鉄・マンガンが効きにくい。</a:t>
            </a:r>
          </a:p>
          <a:p>
            <a:endParaRPr lang="en-US" altLang="ja-JP" sz="1050" dirty="0"/>
          </a:p>
          <a:p>
            <a:r>
              <a:rPr lang="ja-JP" altLang="en-US" sz="1050" dirty="0"/>
              <a:t>作物別最適</a:t>
            </a:r>
            <a:r>
              <a:rPr lang="en-US" altLang="ja-JP" sz="1050" dirty="0"/>
              <a:t>pH</a:t>
            </a:r>
            <a:r>
              <a:rPr lang="ja-JP" altLang="en-US" sz="1050" dirty="0"/>
              <a:t>：稲</a:t>
            </a:r>
            <a:r>
              <a:rPr lang="en-US" altLang="ja-JP" sz="1050" dirty="0"/>
              <a:t>5.5〜6.5</a:t>
            </a:r>
            <a:r>
              <a:rPr lang="ja-JP" altLang="en-US" sz="1050" dirty="0"/>
              <a:t>、小麦</a:t>
            </a:r>
            <a:r>
              <a:rPr lang="en-US" altLang="ja-JP" sz="1050" dirty="0"/>
              <a:t>6.0〜6.5</a:t>
            </a:r>
            <a:r>
              <a:rPr lang="ja-JP" altLang="en-US" sz="1050" dirty="0"/>
              <a:t>。</a:t>
            </a:r>
          </a:p>
          <a:p>
            <a:pPr>
              <a:buNone/>
            </a:pPr>
            <a:endParaRPr lang="ja-JP" altLang="en-US" sz="1050" dirty="0"/>
          </a:p>
        </p:txBody>
      </p:sp>
    </p:spTree>
    <p:extLst>
      <p:ext uri="{BB962C8B-B14F-4D97-AF65-F5344CB8AC3E}">
        <p14:creationId xmlns:p14="http://schemas.microsoft.com/office/powerpoint/2010/main" val="24700774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2367</Words>
  <Application>Microsoft Office PowerPoint</Application>
  <PresentationFormat>ワイド画面</PresentationFormat>
  <Paragraphs>305</Paragraphs>
  <Slides>16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竜典 水野</dc:creator>
  <cp:lastModifiedBy>竜典 水野</cp:lastModifiedBy>
  <cp:revision>1</cp:revision>
  <dcterms:created xsi:type="dcterms:W3CDTF">2025-10-18T05:38:20Z</dcterms:created>
  <dcterms:modified xsi:type="dcterms:W3CDTF">2025-10-23T10:04:14Z</dcterms:modified>
</cp:coreProperties>
</file>